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1" r:id="rId6"/>
    <p:sldId id="263" r:id="rId7"/>
    <p:sldId id="260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99" r:id="rId21"/>
    <p:sldId id="300" r:id="rId22"/>
    <p:sldId id="277" r:id="rId23"/>
    <p:sldId id="278" r:id="rId24"/>
    <p:sldId id="279" r:id="rId25"/>
    <p:sldId id="288" r:id="rId26"/>
    <p:sldId id="287" r:id="rId27"/>
    <p:sldId id="280" r:id="rId28"/>
    <p:sldId id="281" r:id="rId29"/>
    <p:sldId id="282" r:id="rId30"/>
    <p:sldId id="296" r:id="rId31"/>
    <p:sldId id="289" r:id="rId32"/>
    <p:sldId id="290" r:id="rId33"/>
    <p:sldId id="291" r:id="rId34"/>
    <p:sldId id="294" r:id="rId35"/>
    <p:sldId id="292" r:id="rId36"/>
    <p:sldId id="298" r:id="rId37"/>
    <p:sldId id="295" r:id="rId38"/>
    <p:sldId id="297" r:id="rId39"/>
    <p:sldId id="283" r:id="rId40"/>
    <p:sldId id="286" r:id="rId4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8F4"/>
    <a:srgbClr val="FCF6D0"/>
    <a:srgbClr val="F3F5DF"/>
    <a:srgbClr val="FCEBE0"/>
    <a:srgbClr val="9A0000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48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FA429-9A39-4B18-8877-7BBAFEA086AC}" type="datetimeFigureOut">
              <a:rPr lang="sr-Latn-RS" smtClean="0"/>
              <a:pPr/>
              <a:t>29.9.2016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59812-FFAA-4630-8D03-5BEF9D94FF15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072207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7A0D-123A-4831-B96D-5A5DD8F6C51B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61970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60" y="0"/>
            <a:ext cx="10058400" cy="61970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97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38C5-6005-4B20-AB5B-6C24BDB229F0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92907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33BBE-4FBF-4FE1-8758-31A1A48EC945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4248407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FE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6656" y="365125"/>
            <a:ext cx="9257144" cy="1325563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Times New Roman" panose="02020603050405020304" pitchFamily="18" charset="0"/>
              <a:buChar char="−"/>
              <a:defRPr sz="2400"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000"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56" y="365126"/>
            <a:ext cx="1193800" cy="13131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703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FE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000"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789B2-836E-4D5A-93DD-E81AB75CFA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941985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52CCB-2C19-40B0-B3FD-77D05F01963F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3209219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9D01A-5CA8-4E7C-845D-7093420302C0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1078858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8A7C9-86FF-4A51-9774-CAC4697A0CC1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3034320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4069-97B2-4CB5-B668-FF811B7551A4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1782853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39FCD-94E2-4088-A4E4-DA61B42B4DE5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300104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18B18-2349-49FC-ABFE-52EA8E697F78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829981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8C9C4-6060-4E34-A9F0-52643C0FA025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4ED86-336A-4BDC-A481-BCAC4985B169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24583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9A000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Times New Roman" panose="02020603050405020304" pitchFamily="18" charset="0"/>
        <a:buChar char="−"/>
        <a:defRPr sz="2800" kern="1200">
          <a:solidFill>
            <a:srgbClr val="9A000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Times New Roman" panose="02020603050405020304" pitchFamily="18" charset="0"/>
        <a:buChar char="−"/>
        <a:defRPr sz="2400" kern="1200">
          <a:solidFill>
            <a:srgbClr val="9A000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Times New Roman" panose="02020603050405020304" pitchFamily="18" charset="0"/>
        <a:buChar char="−"/>
        <a:defRPr sz="2000" kern="1200">
          <a:solidFill>
            <a:srgbClr val="9A000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Times New Roman" panose="02020603050405020304" pitchFamily="18" charset="0"/>
        <a:buChar char="−"/>
        <a:defRPr sz="1800" kern="1200">
          <a:solidFill>
            <a:srgbClr val="9A000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Times New Roman" panose="02020603050405020304" pitchFamily="18" charset="0"/>
        <a:buChar char="−"/>
        <a:defRPr sz="1800" kern="1200">
          <a:solidFill>
            <a:srgbClr val="9A000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42;&#1077;&#1089;&#1090;&#1080;%2080%20-%205&#1072;.jpg" TargetMode="External"/><Relationship Id="rId3" Type="http://schemas.openxmlformats.org/officeDocument/2006/relationships/hyperlink" Target="&#1042;&#1077;&#1089;&#1090;&#1080;%2080.jpg" TargetMode="External"/><Relationship Id="rId7" Type="http://schemas.openxmlformats.org/officeDocument/2006/relationships/hyperlink" Target="&#1042;&#1077;&#1089;&#1090;&#1080;%2080%20-%204.jpg" TargetMode="External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2;&#1077;&#1089;&#1090;&#1080;%2080%20-%202.jpg" TargetMode="External"/><Relationship Id="rId5" Type="http://schemas.openxmlformats.org/officeDocument/2006/relationships/hyperlink" Target="http://digital.bms.rs/ebiblioteka/pageFlip/reader/index.php?type=numerated&amp;id=115&amp;m=2" TargetMode="External"/><Relationship Id="rId4" Type="http://schemas.openxmlformats.org/officeDocument/2006/relationships/hyperlink" Target="&#1042;&#1077;&#1089;&#1090;&#1080;%2080%20-%201.jpg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digital.bms.rs/ebiblioteka/publications/index/string:%D0%96%D0%B5%D0%BD%D1%81%D0%BA%D0%B0+%D0%BC%D0%BE%D0%B4%D0%B0+-+%D0%A4%D0%BE%D1%82%D0%BE%D0%B3%D1%80%D0%B0%D1%84%D0%B8%D1%98%D0%B5/tags:object_order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digital.bms.rs/ebiblioteka/publications/index/string:psal/tags:publication/sort:yearasc" TargetMode="External"/><Relationship Id="rId2" Type="http://schemas.openxmlformats.org/officeDocument/2006/relationships/hyperlink" Target="http://digital.bms.rs/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facebook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digital.bms.rs/ebiblioteka/publications/index/sort:dateasc" TargetMode="External"/><Relationship Id="rId2" Type="http://schemas.openxmlformats.org/officeDocument/2006/relationships/hyperlink" Target="http://digital.bms.rs/ebiblioteka/collection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Admin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6673327" cy="2387600"/>
          </a:xfrm>
        </p:spPr>
        <p:txBody>
          <a:bodyPr>
            <a:normAutofit/>
          </a:bodyPr>
          <a:lstStyle/>
          <a:p>
            <a:pPr algn="l"/>
            <a:r>
              <a:rPr lang="sr-Cyrl-C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 презентација </a:t>
            </a:r>
            <a:r>
              <a:rPr lang="sr-Cyrl-CS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Дигиталне Библиотеке Матице српске</a:t>
            </a:r>
            <a:endParaRPr lang="sr-Latn-RS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Новка Шокица Шуваковић</a:t>
            </a:r>
            <a:endParaRPr lang="sr-Latn-R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667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5DF5-EE4A-441A-906B-AEFF76396915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10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1332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Коришћење наслова</a:t>
            </a:r>
            <a:endParaRPr lang="sr-Latn-R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86391" y="1825623"/>
          <a:ext cx="5019217" cy="43513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820"/>
                <a:gridCol w="667880"/>
                <a:gridCol w="1774266"/>
                <a:gridCol w="1315521"/>
                <a:gridCol w="613910"/>
                <a:gridCol w="323820"/>
              </a:tblGrid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266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П фол 63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Застава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Новине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2011-04-18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108526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31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РПСр II 4.1,П II 951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Летопис Матице српске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Летопис и Зборници МС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2010-10-27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13081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644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Р19Ср </a:t>
                      </a:r>
                      <a:r>
                        <a:rPr lang="sr-Latn-RS" sz="600" u="none" strike="noStrike">
                          <a:effectLst/>
                        </a:rPr>
                        <a:t>II 345.1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Живот и обичаји народа српскога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Српске књиге 19. века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2011-09-20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5299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63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Патронат 11755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Босанска вила 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Новине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2010-11-19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3546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57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Српске књиге и периодика 18. века Библиотеке Матице српске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Издања БМС 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2010-11-09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2829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БП </a:t>
                      </a:r>
                      <a:r>
                        <a:rPr lang="sr-Latn-RS" sz="600" u="none" strike="noStrike">
                          <a:effectLst/>
                        </a:rPr>
                        <a:t>III 240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Вести : гласило Библиотеке Матице српске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Часописи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2010-10-07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2712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1360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Ат </a:t>
                      </a:r>
                      <a:r>
                        <a:rPr lang="sr-Latn-RS" sz="600" u="none" strike="noStrike">
                          <a:effectLst/>
                        </a:rPr>
                        <a:t>III 219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Атлас Краљевине Србије са земљописом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Атласи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2012-07-24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2688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1176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Р19Ср </a:t>
                      </a:r>
                      <a:r>
                        <a:rPr lang="sr-Latn-RS" sz="600" u="none" strike="noStrike">
                          <a:effectLst/>
                        </a:rPr>
                        <a:t>II 352.1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Писменица сербскога іезика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Српске књиге 19. века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2012-03-08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2365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582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П фол 214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Гласник Народног већа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Новине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2011-09-08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2303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1699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РТкСр </a:t>
                      </a:r>
                      <a:r>
                        <a:rPr lang="sr-Latn-RS" sz="600" u="none" strike="noStrike">
                          <a:effectLst/>
                        </a:rPr>
                        <a:t>I 41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Харфа Сиона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Српске књиге 19. века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2012-12-14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2107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404776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865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ФГ </a:t>
                      </a:r>
                      <a:r>
                        <a:rPr lang="sr-Latn-RS" sz="600" u="none" strike="noStrike">
                          <a:effectLst/>
                        </a:rPr>
                        <a:t>II 713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Поднаредник Момчило Гаврић од 10 година добровољац којему су родитеље убили аустријски војници, излази на рапорт са својим другом пред официра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Фотографије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2011-12-19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2087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730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ЛР </a:t>
                      </a:r>
                      <a:r>
                        <a:rPr lang="sr-Latn-RS" sz="600" u="none" strike="noStrike">
                          <a:effectLst/>
                        </a:rPr>
                        <a:t>IV 54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Мотиви Новог Сада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Ликовни радови 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2011-10-24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1932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492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Р18Ср </a:t>
                      </a:r>
                      <a:r>
                        <a:rPr lang="sr-Latn-RS" sz="600" u="none" strike="noStrike">
                          <a:effectLst/>
                        </a:rPr>
                        <a:t>III 31.1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Азбучнаја дштица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Српске књиге 18. века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2011-08-16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1926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2028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Гк </a:t>
                      </a:r>
                      <a:r>
                        <a:rPr lang="sr-Latn-RS" sz="600" u="none" strike="noStrike">
                          <a:effectLst/>
                        </a:rPr>
                        <a:t>II 267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Карта Србије из 1791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Географске карте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2013-04-19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1812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51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Матичин апостол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Књиге 20. века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2010-11-01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1754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1409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РР </a:t>
                      </a:r>
                      <a:r>
                        <a:rPr lang="sr-Latn-RS" sz="600" u="none" strike="noStrike">
                          <a:effectLst/>
                        </a:rPr>
                        <a:t>I 27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Акатист Пресветој Богородици и други богослужбени садржаји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Рукописне књиге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2012-08-24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1733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1255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Р19Ср </a:t>
                      </a:r>
                      <a:r>
                        <a:rPr lang="sr-Latn-RS" sz="600" u="none" strike="noStrike">
                          <a:effectLst/>
                        </a:rPr>
                        <a:t>III 110.1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Српски рјечник : истумачен њемачкијем и латинскијем ријечима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Српске књиге 19. века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2012-04-26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1662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635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Српске књиге Библиотеке Матице српске : 1801-1867. Том 1, А-Љ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Издања БМС 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2011-09-19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1620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246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Р18Ср </a:t>
                      </a:r>
                      <a:r>
                        <a:rPr lang="sr-Latn-RS" sz="600" u="none" strike="noStrike">
                          <a:effectLst/>
                        </a:rPr>
                        <a:t>II 3.1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Акатист пречистому и животворјашчему гробу Господњу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Српске књиге 18. века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2011-04-06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1560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819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МР </a:t>
                      </a:r>
                      <a:r>
                        <a:rPr lang="sr-Latn-RS" sz="600" u="none" strike="noStrike">
                          <a:effectLst/>
                        </a:rPr>
                        <a:t>III 64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Ајдук-Вељко у народним песмама (рукописна музикалија)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Музикалије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2011-12-05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1545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1447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Р19Ср </a:t>
                      </a:r>
                      <a:r>
                        <a:rPr lang="sr-Latn-RS" sz="600" u="none" strike="noStrike">
                          <a:effectLst/>
                        </a:rPr>
                        <a:t>II 579.1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Живот Срба сељака 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Српске књиге 19. века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2012-09-11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1434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1358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Ат </a:t>
                      </a:r>
                      <a:r>
                        <a:rPr lang="sr-Latn-RS" sz="600" u="none" strike="noStrike">
                          <a:effectLst/>
                        </a:rPr>
                        <a:t>IV 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Атлас Краљевине Србије и српских земаља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Атласи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2012-07-24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1426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2770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ЛР </a:t>
                      </a:r>
                      <a:r>
                        <a:rPr lang="sr-Latn-RS" sz="600" u="none" strike="noStrike">
                          <a:effectLst/>
                        </a:rPr>
                        <a:t>I 78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Српске народне шаре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Ликовни радови 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2014-09-09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1425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52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Годишњак Библиотеке Матице српске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Часописи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2010-11-02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1336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636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Српске књиге Библиотеке Матице српске : 1801-1867. Т. 2, М-П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Издања БМС 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2011-09-19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1328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2203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РСр </a:t>
                      </a:r>
                      <a:r>
                        <a:rPr lang="sr-Latn-RS" sz="600" u="none" strike="noStrike">
                          <a:effectLst/>
                        </a:rPr>
                        <a:t>I 1.1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Зборник за путнике (Часловац) из 1566. године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Српске књиге 15–17. века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2013-07-29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1305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1241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Фг </a:t>
                      </a:r>
                      <a:r>
                        <a:rPr lang="sr-Latn-RS" sz="600" u="none" strike="noStrike">
                          <a:effectLst/>
                        </a:rPr>
                        <a:t>II 2621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Александар Обреновић : престолонаследник на обуци у јахању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Фотографије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2012-04-19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1303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101194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1506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МР </a:t>
                      </a:r>
                      <a:r>
                        <a:rPr lang="sr-Latn-RS" sz="600" u="none" strike="noStrike">
                          <a:effectLst/>
                        </a:rPr>
                        <a:t>III 3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600" u="none" strike="noStrike">
                          <a:effectLst/>
                        </a:rPr>
                        <a:t>Note za violinu Lazara Sekulića </a:t>
                      </a:r>
                      <a:endParaRPr lang="pl-PL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Музикалије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2012-10-25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1300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1248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РР </a:t>
                      </a:r>
                      <a:r>
                        <a:rPr lang="sr-Latn-RS" sz="600" u="none" strike="noStrike">
                          <a:effectLst/>
                        </a:rPr>
                        <a:t>I 16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Акатист Пресветој Богородици и други богослужбени садржаји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Рукописне књиге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2012-04-21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1285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  <a:tr h="202388"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846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ФГ </a:t>
                      </a:r>
                      <a:r>
                        <a:rPr lang="sr-Latn-RS" sz="600" u="none" strike="noStrike">
                          <a:effectLst/>
                        </a:rPr>
                        <a:t>II 730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Везиров мост на Дрини у Вишеграду разрушен без два стуба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Cyrl-CS" sz="600" u="none" strike="noStrike">
                          <a:effectLst/>
                        </a:rPr>
                        <a:t>Фотографије</a:t>
                      </a:r>
                      <a:endParaRPr lang="sr-Cyrl-C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r-Latn-RS" sz="600" u="none" strike="noStrike">
                          <a:effectLst/>
                        </a:rPr>
                        <a:t>2011-12-14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600" u="none" strike="noStrike">
                          <a:effectLst/>
                        </a:rPr>
                        <a:t>1260</a:t>
                      </a:r>
                      <a:endParaRPr lang="sr-Latn-RS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60" marR="5060" marT="5060" marB="0" anchor="b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840EE-B8E6-4BA2-AC03-74540553FC20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11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197082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Нова презентација </a:t>
            </a:r>
            <a:r>
              <a:rPr lang="sr-Cyrl-CS" i="1" smtClean="0"/>
              <a:t>Дигиталне БМС</a:t>
            </a:r>
            <a:endParaRPr lang="sr-Latn-RS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smtClean="0"/>
              <a:t>Идеје и </a:t>
            </a:r>
            <a:r>
              <a:rPr lang="sr-Cyrl-CS"/>
              <a:t>ц</a:t>
            </a:r>
            <a:r>
              <a:rPr lang="sr-Cyrl-CS" smtClean="0"/>
              <a:t>иљеви</a:t>
            </a:r>
            <a:endParaRPr lang="sr-Cyrl-CS"/>
          </a:p>
          <a:p>
            <a:pPr lvl="1">
              <a:lnSpc>
                <a:spcPct val="150000"/>
              </a:lnSpc>
            </a:pPr>
            <a:r>
              <a:rPr lang="sr-Cyrl-CS" smtClean="0"/>
              <a:t>Функционалност и </a:t>
            </a:r>
            <a:r>
              <a:rPr lang="sr-Cyrl-C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динамичност</a:t>
            </a:r>
          </a:p>
          <a:p>
            <a:pPr lvl="1">
              <a:lnSpc>
                <a:spcPct val="150000"/>
              </a:lnSpc>
            </a:pPr>
            <a:r>
              <a:rPr lang="sr-Cyrl-CS" smtClean="0"/>
              <a:t>Прилагођеност новим мобилним уређајима и оперативним системима</a:t>
            </a:r>
          </a:p>
          <a:p>
            <a:pPr lvl="1">
              <a:lnSpc>
                <a:spcPct val="150000"/>
              </a:lnSpc>
            </a:pPr>
            <a:r>
              <a:rPr lang="sr-Cyrl-C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 дизајн </a:t>
            </a:r>
            <a:r>
              <a:rPr lang="sr-Cyrl-CS" smtClean="0"/>
              <a:t>(„лепши“ и савременији) </a:t>
            </a:r>
          </a:p>
          <a:p>
            <a:pPr lvl="1">
              <a:lnSpc>
                <a:spcPct val="150000"/>
              </a:lnSpc>
            </a:pPr>
            <a:r>
              <a:rPr lang="sr-Cyrl-CS" smtClean="0"/>
              <a:t>Да нови корисник лакше схвати шта се налази у </a:t>
            </a:r>
            <a:r>
              <a:rPr lang="sr-Cyrl-CS" i="1" smtClean="0"/>
              <a:t>Дигиталниј БМС </a:t>
            </a:r>
            <a:r>
              <a:rPr lang="sr-Cyrl-CS" smtClean="0"/>
              <a:t>на основу већих насловних страница и јаснијег описа – </a:t>
            </a:r>
            <a:r>
              <a:rPr lang="sr-Cyrl-C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препознатљивост по сликама</a:t>
            </a:r>
          </a:p>
          <a:p>
            <a:pPr lvl="1">
              <a:lnSpc>
                <a:spcPct val="150000"/>
              </a:lnSpc>
            </a:pPr>
            <a:r>
              <a:rPr lang="sr-Cyrl-CS" smtClean="0"/>
              <a:t>Да корисник уочи да се појављују нови садржаји – </a:t>
            </a:r>
            <a:r>
              <a:rPr lang="sr-Cyrl-C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најновије у првом плану  </a:t>
            </a:r>
          </a:p>
          <a:p>
            <a:pPr lvl="1">
              <a:lnSpc>
                <a:spcPct val="150000"/>
              </a:lnSpc>
            </a:pPr>
            <a:r>
              <a:rPr lang="sr-Cyrl-CS" smtClean="0"/>
              <a:t>Лакше промовисање садржаја кроз повезивање са друштвеним мрежама (</a:t>
            </a:r>
            <a:r>
              <a:rPr lang="en-US" smtClean="0"/>
              <a:t>facebook</a:t>
            </a:r>
            <a:r>
              <a:rPr lang="sr-Cyrl-CS" smtClean="0"/>
              <a:t>)</a:t>
            </a:r>
            <a:endParaRPr lang="sr-Cyrl-CS"/>
          </a:p>
          <a:p>
            <a:pPr marL="457200" lvl="1" indent="0">
              <a:buNone/>
            </a:pPr>
            <a:endParaRPr lang="sr-Cyrl-C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EFFDF-3560-42DC-AA76-CFD63B49DF31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12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129064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>
                <a:hlinkClick r:id="rId2"/>
              </a:rPr>
              <a:t>http://digital.bms.rs</a:t>
            </a:r>
            <a:r>
              <a:rPr lang="sr-Latn-RS" smtClean="0">
                <a:hlinkClick r:id="rId2"/>
              </a:rPr>
              <a:t>/</a:t>
            </a:r>
            <a:r>
              <a:rPr lang="sr-Cyrl-CS" smtClean="0">
                <a:hlinkClick r:id="rId2"/>
              </a:rPr>
              <a:t/>
            </a:r>
            <a:br>
              <a:rPr lang="sr-Cyrl-CS" smtClean="0">
                <a:hlinkClick r:id="rId2"/>
              </a:rPr>
            </a:br>
            <a:endParaRPr lang="sr-Latn-R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90010-ECC5-40DF-921F-C7FDD564C77A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13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57211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>
                <a:hlinkClick r:id="rId2"/>
              </a:rPr>
              <a:t>http://digital.bms.rs/</a:t>
            </a:r>
            <a:r>
              <a:rPr lang="sr-Cyrl-CS">
                <a:hlinkClick r:id="rId2"/>
              </a:rPr>
              <a:t/>
            </a:r>
            <a:br>
              <a:rPr lang="sr-Cyrl-CS">
                <a:hlinkClick r:id="rId2"/>
              </a:rPr>
            </a:b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8DFAF-9006-4692-B41D-ECD3A9C7255A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14</a:t>
            </a:fld>
            <a:endParaRPr lang="sr-Latn-R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312832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>
                <a:hlinkClick r:id="rId2"/>
              </a:rPr>
              <a:t>http://digital.bms.rs/</a:t>
            </a:r>
            <a:r>
              <a:rPr lang="sr-Cyrl-CS">
                <a:hlinkClick r:id="rId2"/>
              </a:rPr>
              <a:t/>
            </a:r>
            <a:br>
              <a:rPr lang="sr-Cyrl-CS">
                <a:hlinkClick r:id="rId2"/>
              </a:rPr>
            </a:br>
            <a:endParaRPr lang="sr-Latn-R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2FE4A-8C5D-40F7-B2B8-A7B551939A11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15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52320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hlinkClick r:id="rId2"/>
              </a:rPr>
              <a:t/>
            </a:r>
            <a:br>
              <a:rPr lang="sr-Cyrl-RS" dirty="0" smtClean="0">
                <a:hlinkClick r:id="rId2"/>
              </a:rPr>
            </a:br>
            <a:r>
              <a:rPr lang="sr-Cyrl-RS" sz="3600" dirty="0" smtClean="0">
                <a:hlinkClick r:id="rId2"/>
              </a:rPr>
              <a:t>Почетна страница</a:t>
            </a:r>
            <a:r>
              <a:rPr lang="sr-Cyrl-RS" dirty="0" smtClean="0">
                <a:hlinkClick r:id="rId2"/>
              </a:rPr>
              <a:t/>
            </a:r>
            <a:br>
              <a:rPr lang="sr-Cyrl-RS" dirty="0" smtClean="0">
                <a:hlinkClick r:id="rId2"/>
              </a:rPr>
            </a:br>
            <a:r>
              <a:rPr lang="sr-Latn-RS" sz="1800" dirty="0" smtClean="0">
                <a:hlinkClick r:id="rId2"/>
              </a:rPr>
              <a:t>http</a:t>
            </a:r>
            <a:r>
              <a:rPr lang="sr-Latn-RS" sz="1800" dirty="0">
                <a:hlinkClick r:id="rId2"/>
              </a:rPr>
              <a:t>://digital.bms.rs/</a:t>
            </a:r>
            <a:r>
              <a:rPr lang="sr-Cyrl-CS" sz="1800" dirty="0">
                <a:hlinkClick r:id="rId2"/>
              </a:rPr>
              <a:t/>
            </a:r>
            <a:br>
              <a:rPr lang="sr-Cyrl-CS" sz="1800" dirty="0">
                <a:hlinkClick r:id="rId2"/>
              </a:rPr>
            </a:b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sr-Cyrl-CS" dirty="0" smtClean="0"/>
              <a:t>Најновија издања</a:t>
            </a:r>
          </a:p>
          <a:p>
            <a:pPr>
              <a:lnSpc>
                <a:spcPct val="150000"/>
              </a:lnSpc>
            </a:pPr>
            <a:r>
              <a:rPr lang="sr-Cyrl-CS" dirty="0" smtClean="0"/>
              <a:t>Најпопуларнија издања</a:t>
            </a:r>
          </a:p>
          <a:p>
            <a:pPr>
              <a:lnSpc>
                <a:spcPct val="150000"/>
              </a:lnSpc>
            </a:pPr>
            <a:r>
              <a:rPr lang="sr-Cyrl-CS" dirty="0" smtClean="0"/>
              <a:t>На данашњи дан</a:t>
            </a:r>
          </a:p>
          <a:p>
            <a:pPr lvl="1"/>
            <a:r>
              <a:rPr lang="sr-Cyrl-CS" dirty="0" smtClean="0"/>
              <a:t>по старом календару (1880)</a:t>
            </a:r>
          </a:p>
          <a:p>
            <a:pPr lvl="1"/>
            <a:r>
              <a:rPr lang="sr-Cyrl-CS" dirty="0" smtClean="0"/>
              <a:t>по новим календару</a:t>
            </a:r>
          </a:p>
          <a:p>
            <a:pPr lvl="1">
              <a:buNone/>
            </a:pPr>
            <a:endParaRPr lang="sr-Cyrl-CS" dirty="0" smtClean="0"/>
          </a:p>
          <a:p>
            <a:endParaRPr lang="sr-Latn-R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AD42-840D-4F0C-9E2C-D89DF3257EEE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16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48810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Претраживање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Почетна страна</a:t>
            </a:r>
          </a:p>
          <a:p>
            <a:pPr lvl="1"/>
            <a:r>
              <a:rPr lang="sr-Cyrl-RS" smtClean="0"/>
              <a:t>Уочљиво </a:t>
            </a:r>
            <a:r>
              <a:rPr lang="sr-Cyrl-RS" dirty="0" smtClean="0"/>
              <a:t>поље претраживања са могућношћу избора појма </a:t>
            </a:r>
          </a:p>
          <a:p>
            <a:pPr lvl="1"/>
            <a:r>
              <a:rPr lang="sr-Cyrl-RS" dirty="0" smtClean="0"/>
              <a:t>„лупица” са навођењем</a:t>
            </a:r>
          </a:p>
          <a:p>
            <a:r>
              <a:rPr lang="sr-Cyrl-RS" dirty="0" smtClean="0"/>
              <a:t>Остале стране са „лупицом” </a:t>
            </a:r>
          </a:p>
          <a:p>
            <a:r>
              <a:rPr lang="sr-Cyrl-RS" dirty="0" smtClean="0"/>
              <a:t>Напредно претраживање</a:t>
            </a:r>
          </a:p>
          <a:p>
            <a:r>
              <a:rPr lang="sr-Cyrl-RS" dirty="0" smtClean="0"/>
              <a:t>Филтери за периодична издања</a:t>
            </a:r>
          </a:p>
          <a:p>
            <a:pPr lvl="1"/>
            <a:r>
              <a:rPr lang="sr-Cyrl-RS" dirty="0" smtClean="0"/>
              <a:t>Према години и броју за часописе</a:t>
            </a:r>
          </a:p>
          <a:p>
            <a:pPr lvl="1"/>
            <a:r>
              <a:rPr lang="sr-Cyrl-RS" dirty="0" smtClean="0"/>
              <a:t>Према години месецу и датуму за новине</a:t>
            </a:r>
          </a:p>
          <a:p>
            <a:r>
              <a:rPr lang="sr-Cyrl-RS" dirty="0" smtClean="0"/>
              <a:t>Линкови према истом садржају </a:t>
            </a:r>
            <a:endParaRPr lang="sr-Latn-R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216E-E8A0-434E-838D-C4F413D8BCF9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17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33125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Претраживање </a:t>
            </a:r>
            <a:r>
              <a:rPr lang="sr-Cyrl-RS" dirty="0" smtClean="0">
                <a:latin typeface="Arial"/>
                <a:cs typeface="Arial"/>
              </a:rPr>
              <a:t>‒ </a:t>
            </a:r>
            <a:r>
              <a:rPr lang="sr-Cyrl-RS" dirty="0" smtClean="0"/>
              <a:t>почетна страна</a:t>
            </a:r>
            <a:br>
              <a:rPr lang="sr-Cyrl-RS" dirty="0" smtClean="0"/>
            </a:br>
            <a:r>
              <a:rPr lang="sr-Latn-RS" sz="2000" dirty="0" smtClean="0">
                <a:hlinkClick r:id="rId2"/>
              </a:rPr>
              <a:t>http://digital.bms.rs</a:t>
            </a:r>
            <a:r>
              <a:rPr lang="sr-Cyrl-RS" sz="2000" dirty="0" smtClean="0"/>
              <a:t> </a:t>
            </a:r>
            <a:endParaRPr lang="en-US" dirty="0"/>
          </a:p>
        </p:txBody>
      </p:sp>
      <p:pic>
        <p:nvPicPr>
          <p:cNvPr id="6" name="Content Placeholder 5" descr="Screenshot 2016-09-28 13.13.4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D95B1-360D-4E40-81CC-D482FF3E6E55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18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Претраживање </a:t>
            </a:r>
            <a:r>
              <a:rPr lang="sr-Cyrl-RS" dirty="0" smtClean="0">
                <a:latin typeface="Arial"/>
                <a:cs typeface="Arial"/>
              </a:rPr>
              <a:t>‒ </a:t>
            </a:r>
            <a:r>
              <a:rPr lang="sr-Cyrl-RS" dirty="0" smtClean="0"/>
              <a:t>почетна страна</a:t>
            </a:r>
            <a:br>
              <a:rPr lang="sr-Cyrl-RS" dirty="0" smtClean="0"/>
            </a:br>
            <a:r>
              <a:rPr lang="sr-Latn-RS" sz="2000" dirty="0" smtClean="0">
                <a:solidFill>
                  <a:srgbClr val="FF0000"/>
                </a:solidFill>
                <a:hlinkClick r:id="rId2"/>
              </a:rPr>
              <a:t>http://digital.bms.rs</a:t>
            </a:r>
            <a:r>
              <a:rPr lang="sr-Cyrl-RS" sz="2000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Content Placeholder 5" descr="Screenshot 2016-09-28 13.14.1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5794E-063E-4C84-AAF0-1819A22B9CA6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19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На сајту БМС је 20. септембра 2011. године постављена </a:t>
            </a:r>
            <a:r>
              <a:rPr lang="ru-RU" i="1"/>
              <a:t>Дигитална БМС</a:t>
            </a:r>
            <a:r>
              <a:rPr lang="ru-RU"/>
              <a:t>.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smtClean="0"/>
              <a:t>На адреси </a:t>
            </a:r>
            <a:r>
              <a:rPr lang="sr-Latn-RS">
                <a:hlinkClick r:id="rId2"/>
              </a:rPr>
              <a:t>http://</a:t>
            </a:r>
            <a:r>
              <a:rPr lang="sr-Latn-RS" smtClean="0">
                <a:hlinkClick r:id="rId2"/>
              </a:rPr>
              <a:t>digital.bms.rs</a:t>
            </a:r>
            <a:endParaRPr lang="sr-Cyrl-CS" smtClean="0"/>
          </a:p>
          <a:p>
            <a:r>
              <a:rPr lang="sr-Cyrl-CS" smtClean="0"/>
              <a:t>У </a:t>
            </a:r>
            <a:r>
              <a:rPr lang="sr-Cyrl-CS" i="1" smtClean="0">
                <a:hlinkClick r:id="rId3" action="ppaction://hlinkfile"/>
              </a:rPr>
              <a:t>Вестима</a:t>
            </a:r>
            <a:r>
              <a:rPr lang="sr-Cyrl-CS" smtClean="0"/>
              <a:t> ‒</a:t>
            </a:r>
            <a:r>
              <a:rPr lang="en-US" smtClean="0"/>
              <a:t> </a:t>
            </a:r>
            <a:r>
              <a:rPr lang="sr-Cyrl-CS" smtClean="0"/>
              <a:t>гласило БМС објавили смо текст о </a:t>
            </a:r>
            <a:r>
              <a:rPr lang="sr-Cyrl-CS" i="1" smtClean="0">
                <a:hlinkClick r:id="rId4" action="ppaction://hlinkfile"/>
              </a:rPr>
              <a:t>Дигиталној БМС</a:t>
            </a:r>
            <a:r>
              <a:rPr lang="sr-Cyrl-CS" smtClean="0"/>
              <a:t>: </a:t>
            </a:r>
          </a:p>
          <a:p>
            <a:r>
              <a:rPr lang="sr-Latn-RS" sz="1800">
                <a:hlinkClick r:id="rId5"/>
              </a:rPr>
              <a:t>http://</a:t>
            </a:r>
            <a:r>
              <a:rPr lang="sr-Latn-RS" sz="1800" smtClean="0">
                <a:hlinkClick r:id="rId5"/>
              </a:rPr>
              <a:t>digital.bms.rs/ebiblioteka/pageFlip/reader/index.php?type=numerated&amp;id=115&amp;m=2#page/1/mode/2up</a:t>
            </a:r>
            <a:endParaRPr lang="sr-Cyrl-CS" sz="1800" smtClean="0"/>
          </a:p>
          <a:p>
            <a:endParaRPr lang="sr-Cyrl-CS" sz="1800" smtClean="0"/>
          </a:p>
          <a:p>
            <a:pPr lvl="1"/>
            <a:r>
              <a:rPr lang="sr-Cyrl-CS" b="1" smtClean="0">
                <a:hlinkClick r:id="rId6" action="ppaction://hlinkfile"/>
              </a:rPr>
              <a:t>9 колекција</a:t>
            </a:r>
            <a:endParaRPr lang="sr-Cyrl-CS" b="1" smtClean="0"/>
          </a:p>
          <a:p>
            <a:pPr lvl="1"/>
            <a:r>
              <a:rPr lang="sr-Cyrl-CS" smtClean="0"/>
              <a:t>Било је </a:t>
            </a:r>
            <a:r>
              <a:rPr lang="sr-Cyrl-CS" b="1" smtClean="0"/>
              <a:t>712 публикација</a:t>
            </a:r>
          </a:p>
          <a:p>
            <a:pPr lvl="1"/>
            <a:r>
              <a:rPr lang="sr-Cyrl-CS" smtClean="0"/>
              <a:t>У раду на </a:t>
            </a:r>
            <a:r>
              <a:rPr lang="sr-Cyrl-CS" smtClean="0">
                <a:hlinkClick r:id="rId7" action="ppaction://hlinkfile"/>
              </a:rPr>
              <a:t>Дигиталној БМС </a:t>
            </a:r>
            <a:r>
              <a:rPr lang="sr-Cyrl-CS" smtClean="0"/>
              <a:t>радио је </a:t>
            </a:r>
            <a:r>
              <a:rPr lang="sr-Cyrl-CS" smtClean="0">
                <a:hlinkClick r:id="rId8" action="ppaction://hlinkfile"/>
              </a:rPr>
              <a:t>21 колега</a:t>
            </a:r>
            <a:r>
              <a:rPr lang="sr-Cyrl-CS" smtClean="0"/>
              <a:t>.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CABEB-97D3-4FD2-9144-7CD01B20E06A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11662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Колекције и публикације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20</a:t>
            </a:fld>
            <a:endParaRPr lang="sr-Latn-R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Колекције и публикације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21</a:t>
            </a:fld>
            <a:endParaRPr lang="sr-Latn-R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Напредно претраживање</a:t>
            </a:r>
            <a:br>
              <a:rPr lang="sr-Cyrl-RS" dirty="0" smtClean="0"/>
            </a:br>
            <a:r>
              <a:rPr lang="sr-Cyrl-RS" sz="2000" dirty="0" smtClean="0"/>
              <a:t> </a:t>
            </a:r>
            <a:r>
              <a:rPr lang="sr-Latn-RS" sz="2000" dirty="0" smtClean="0">
                <a:solidFill>
                  <a:srgbClr val="FF0000"/>
                </a:solidFill>
                <a:hlinkClick r:id="rId2"/>
              </a:rPr>
              <a:t>http://digital.bms.rs</a:t>
            </a:r>
            <a:r>
              <a:rPr lang="sr-Cyrl-RS" sz="2000" dirty="0" smtClean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pic>
        <p:nvPicPr>
          <p:cNvPr id="6" name="Content Placeholder 5" descr="Screenshot 2016-09-28 13.15.16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D128-85FC-45AC-B2B0-4DF5D5E46BF3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22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Претраживање једне колекције</a:t>
            </a:r>
            <a:br>
              <a:rPr lang="sr-Cyrl-RS" dirty="0" smtClean="0"/>
            </a:br>
            <a:r>
              <a:rPr lang="sr-Latn-RS" sz="1800" dirty="0" smtClean="0">
                <a:solidFill>
                  <a:srgbClr val="FF0000"/>
                </a:solidFill>
                <a:hlinkClick r:id="rId2"/>
              </a:rPr>
              <a:t> http://digital.bms.rs</a:t>
            </a:r>
            <a:r>
              <a:rPr lang="sr-Cyrl-RS" sz="1800" dirty="0" smtClean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pic>
        <p:nvPicPr>
          <p:cNvPr id="6" name="Content Placeholder 5" descr="Screenshot 2016-09-28 13.15.28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5448-3B0A-43CF-B662-9F5241FE5A90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23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rgbClr val="FF0000"/>
                </a:solidFill>
                <a:hlinkClick r:id="rId2"/>
              </a:rPr>
              <a:t>http://digital.bms.rs</a:t>
            </a:r>
            <a:endParaRPr lang="en-US" dirty="0"/>
          </a:p>
        </p:txBody>
      </p:sp>
      <p:pic>
        <p:nvPicPr>
          <p:cNvPr id="6" name="Content Placeholder 5" descr="Screenshot 2016-09-28 13.15.57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1F4C-72B7-4ABB-A7D8-DBB52EC796AE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24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Сортирање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25</a:t>
            </a:fld>
            <a:endParaRPr lang="sr-Latn-R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Сортирање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26</a:t>
            </a:fld>
            <a:endParaRPr lang="sr-Latn-R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Претраживање часописа</a:t>
            </a:r>
            <a:br>
              <a:rPr lang="sr-Cyrl-RS" dirty="0" smtClean="0"/>
            </a:br>
            <a:r>
              <a:rPr lang="sr-Latn-RS" dirty="0" smtClean="0">
                <a:solidFill>
                  <a:srgbClr val="FF0000"/>
                </a:solidFill>
                <a:hlinkClick r:id="rId2"/>
              </a:rPr>
              <a:t> </a:t>
            </a:r>
            <a:r>
              <a:rPr lang="sr-Latn-RS" sz="2000" dirty="0" smtClean="0">
                <a:solidFill>
                  <a:srgbClr val="FF0000"/>
                </a:solidFill>
                <a:hlinkClick r:id="rId2"/>
              </a:rPr>
              <a:t>http://digital.bms.rs</a:t>
            </a:r>
            <a:r>
              <a:rPr lang="sr-Cyrl-RS" sz="2000" dirty="0" smtClean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pic>
        <p:nvPicPr>
          <p:cNvPr id="6" name="Content Placeholder 5" descr="Screenshot 2016-09-28 13.17.54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62BF-DAA9-49BD-85BB-EAF4B2AFCBC3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27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Претраживање новина по датуму</a:t>
            </a:r>
            <a:br>
              <a:rPr lang="sr-Cyrl-RS" dirty="0" smtClean="0"/>
            </a:br>
            <a:r>
              <a:rPr lang="sr-Latn-RS" sz="2000" dirty="0" smtClean="0">
                <a:solidFill>
                  <a:srgbClr val="FF0000"/>
                </a:solidFill>
                <a:hlinkClick r:id="rId2"/>
              </a:rPr>
              <a:t> http://digital.bms.rs</a:t>
            </a:r>
            <a:r>
              <a:rPr lang="sr-Cyrl-RS" sz="2000" dirty="0" smtClean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pic>
        <p:nvPicPr>
          <p:cNvPr id="6" name="Content Placeholder 5" descr="Screenshot 2016-09-28 13.20.1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F28B7-EFAD-4E62-9848-7D8865980EC4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28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Претраживање са навођењем</a:t>
            </a:r>
            <a:br>
              <a:rPr lang="sr-Cyrl-RS" dirty="0" smtClean="0"/>
            </a:br>
            <a:r>
              <a:rPr lang="sr-Latn-RS" dirty="0" smtClean="0">
                <a:solidFill>
                  <a:srgbClr val="FF0000"/>
                </a:solidFill>
                <a:hlinkClick r:id="rId2"/>
              </a:rPr>
              <a:t> </a:t>
            </a:r>
            <a:r>
              <a:rPr lang="sr-Latn-RS" sz="2000" dirty="0" smtClean="0">
                <a:solidFill>
                  <a:srgbClr val="FF0000"/>
                </a:solidFill>
                <a:hlinkClick r:id="rId2"/>
              </a:rPr>
              <a:t>http://digital.bms.rs</a:t>
            </a:r>
            <a:r>
              <a:rPr lang="sr-Cyrl-RS" sz="2000" dirty="0" smtClean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6B905-A4EA-434B-81A4-711F5629C950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29</a:t>
            </a:fld>
            <a:endParaRPr lang="sr-Latn-R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hlinkClick r:id="rId2"/>
              </a:rPr>
              <a:t>http://digital.bms.rs/</a:t>
            </a:r>
            <a:endParaRPr lang="sr-Latn-R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435F5-9493-463E-A5BF-14E3F5B17429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2406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>
                <a:hlinkClick r:id="rId2"/>
              </a:rPr>
              <a:t>Женска мода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30</a:t>
            </a:fld>
            <a:endParaRPr lang="sr-Latn-R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Приказ публикација</a:t>
            </a:r>
            <a:br>
              <a:rPr lang="sr-Cyrl-RS" dirty="0" smtClean="0"/>
            </a:br>
            <a:r>
              <a:rPr lang="sr-Latn-RS" dirty="0" smtClean="0">
                <a:solidFill>
                  <a:srgbClr val="FF0000"/>
                </a:solidFill>
                <a:hlinkClick r:id="rId2"/>
              </a:rPr>
              <a:t> </a:t>
            </a:r>
            <a:r>
              <a:rPr lang="sr-Latn-RS" sz="2000" dirty="0" smtClean="0">
                <a:solidFill>
                  <a:srgbClr val="FF0000"/>
                </a:solidFill>
                <a:hlinkClick r:id="rId2"/>
              </a:rPr>
              <a:t>http://digital.bms.rs</a:t>
            </a:r>
            <a:r>
              <a:rPr lang="sr-Cyrl-RS" sz="2000" dirty="0" smtClean="0">
                <a:solidFill>
                  <a:srgbClr val="FF0000"/>
                </a:solidFill>
              </a:rPr>
              <a:t> </a:t>
            </a:r>
            <a:r>
              <a:rPr lang="sr-Cyrl-RS" sz="2000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Пример </a:t>
            </a:r>
            <a:r>
              <a:rPr lang="sr-Cyrl-RS" i="1" dirty="0" smtClean="0">
                <a:hlinkClick r:id="rId3"/>
              </a:rPr>
              <a:t>Псалтир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31</a:t>
            </a:fld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Пример </a:t>
            </a:r>
            <a:r>
              <a:rPr lang="sr-Cyrl-RS" i="1" dirty="0" smtClean="0"/>
              <a:t>Псалтир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32</a:t>
            </a:fld>
            <a:endParaRPr lang="sr-Latn-R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33</a:t>
            </a:fld>
            <a:endParaRPr lang="sr-Latn-R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листање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34</a:t>
            </a:fld>
            <a:endParaRPr lang="sr-Latn-R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Информације током листања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35</a:t>
            </a:fld>
            <a:endParaRPr lang="sr-Latn-R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листање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36</a:t>
            </a:fld>
            <a:endParaRPr lang="sr-Latn-R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Пример </a:t>
            </a:r>
            <a:r>
              <a:rPr lang="sr-Cyrl-RS" i="1" dirty="0" smtClean="0"/>
              <a:t>мода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37</a:t>
            </a:fld>
            <a:endParaRPr lang="sr-Latn-R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 </a:t>
            </a:r>
            <a:r>
              <a:rPr lang="sr-Cyrl-RS" dirty="0" smtClean="0"/>
              <a:t>и </a:t>
            </a:r>
            <a:r>
              <a:rPr lang="en-US" dirty="0" smtClean="0"/>
              <a:t>Share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66B3-B7B5-4269-B2D7-216426D5C777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38</a:t>
            </a:fld>
            <a:endParaRPr lang="sr-Latn-R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Дигитална БМС на фејсбуку</a:t>
            </a:r>
            <a:br>
              <a:rPr lang="sr-Cyrl-RS" dirty="0" smtClean="0"/>
            </a:br>
            <a:r>
              <a:rPr lang="en-US" dirty="0" smtClean="0"/>
              <a:t> </a:t>
            </a:r>
            <a:r>
              <a:rPr lang="en-US" sz="1800" dirty="0" smtClean="0">
                <a:hlinkClick r:id="rId2"/>
              </a:rPr>
              <a:t>https://www.facebook.com/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5A381-A094-4383-9EAF-619EC48C3C50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39</a:t>
            </a:fld>
            <a:endParaRPr lang="sr-Latn-R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3B6C-CCF9-4A95-827D-F58D2CC4C45A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4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150571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Хвала на пажњи!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mtClean="0"/>
              <a:t>Коришћење – </a:t>
            </a:r>
            <a:r>
              <a:rPr lang="en-US" smtClean="0"/>
              <a:t>Google Anal</a:t>
            </a:r>
            <a:r>
              <a:rPr lang="sr-Latn-CS" smtClean="0"/>
              <a:t>ytics – </a:t>
            </a:r>
            <a:r>
              <a:rPr lang="sr-Cyrl-CS" smtClean="0"/>
              <a:t>од</a:t>
            </a:r>
            <a:r>
              <a:rPr lang="sr-Latn-CS" smtClean="0"/>
              <a:t> 20. 9. 2011.</a:t>
            </a:r>
            <a:r>
              <a:rPr lang="sr-Cyrl-CS" smtClean="0"/>
              <a:t> – број </a:t>
            </a:r>
            <a:endParaRPr lang="sr-Latn-R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8A65-47B0-4E24-8F97-8B4D70AFB195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5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140528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Коришћење – </a:t>
            </a:r>
            <a:r>
              <a:rPr lang="en-US"/>
              <a:t>Google Anal</a:t>
            </a:r>
            <a:r>
              <a:rPr lang="sr-Latn-CS"/>
              <a:t>ytics – </a:t>
            </a:r>
            <a:r>
              <a:rPr lang="sr-Cyrl-CS"/>
              <a:t>од</a:t>
            </a:r>
            <a:r>
              <a:rPr lang="sr-Latn-CS"/>
              <a:t> 20. 9. 2011</a:t>
            </a:r>
            <a:r>
              <a:rPr lang="sr-Latn-CS" smtClean="0"/>
              <a:t>.</a:t>
            </a:r>
            <a:r>
              <a:rPr lang="sr-Cyrl-CS" smtClean="0"/>
              <a:t> - земље</a:t>
            </a:r>
            <a:endParaRPr lang="sr-Latn-R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3CE6-3154-4EF4-B9B0-54235B4DD41C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6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62278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Коришћење – </a:t>
            </a:r>
            <a:r>
              <a:rPr lang="en-US"/>
              <a:t>Google Anal</a:t>
            </a:r>
            <a:r>
              <a:rPr lang="sr-Latn-CS"/>
              <a:t>ytics – </a:t>
            </a:r>
            <a:r>
              <a:rPr lang="sr-Cyrl-CS"/>
              <a:t>од</a:t>
            </a:r>
            <a:r>
              <a:rPr lang="sr-Latn-CS"/>
              <a:t> 20. 9. 2011.</a:t>
            </a:r>
            <a:r>
              <a:rPr lang="sr-Cyrl-CS" smtClean="0"/>
              <a:t> - мапа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42665-D9E2-44CB-B69C-8E42533803BD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7</a:t>
            </a:fld>
            <a:endParaRPr lang="sr-Latn-R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81483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Коришћење – </a:t>
            </a:r>
            <a:r>
              <a:rPr lang="en-US"/>
              <a:t>Google Anal</a:t>
            </a:r>
            <a:r>
              <a:rPr lang="sr-Latn-CS"/>
              <a:t>ytics – </a:t>
            </a:r>
            <a:r>
              <a:rPr lang="sr-Cyrl-CS"/>
              <a:t>од</a:t>
            </a:r>
            <a:r>
              <a:rPr lang="sr-Latn-CS"/>
              <a:t> 20. 9. 2011</a:t>
            </a:r>
            <a:r>
              <a:rPr lang="sr-Latn-CS" smtClean="0"/>
              <a:t>.</a:t>
            </a:r>
            <a:r>
              <a:rPr lang="sr-Cyrl-CS" smtClean="0"/>
              <a:t> – оперативни системи</a:t>
            </a:r>
            <a:endParaRPr lang="sr-Latn-R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3FAB8-EA54-45EC-902C-C2DF1FB1DD2F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8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8060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 dirty="0" smtClean="0"/>
              <a:t>Дигитална БМС </a:t>
            </a:r>
            <a:r>
              <a:rPr lang="sr-Cyrl-CS" dirty="0" smtClean="0"/>
              <a:t>данас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dirty="0" smtClean="0"/>
              <a:t>Садржи:</a:t>
            </a:r>
          </a:p>
          <a:p>
            <a:pPr lvl="1">
              <a:lnSpc>
                <a:spcPct val="200000"/>
              </a:lnSpc>
            </a:pP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23 </a:t>
            </a:r>
            <a:r>
              <a:rPr lang="sr-Cyrl-CS" dirty="0" smtClean="0">
                <a:hlinkClick r:id="rId2"/>
              </a:rPr>
              <a:t>колекције</a:t>
            </a:r>
            <a:r>
              <a:rPr lang="en-US" dirty="0" smtClean="0">
                <a:hlinkClick r:id="rId2"/>
              </a:rPr>
              <a:t> </a:t>
            </a:r>
            <a:endParaRPr lang="sr-Cyrl-CS" dirty="0" smtClean="0"/>
          </a:p>
          <a:p>
            <a:pPr lvl="1">
              <a:lnSpc>
                <a:spcPct val="200000"/>
              </a:lnSpc>
            </a:pPr>
            <a:r>
              <a:rPr lang="sr-Cyrl-CS" dirty="0" smtClean="0"/>
              <a:t> </a:t>
            </a:r>
            <a:r>
              <a:rPr lang="sr-Cyrl-CS" dirty="0" smtClean="0">
                <a:hlinkClick r:id="rId3"/>
              </a:rPr>
              <a:t>9</a:t>
            </a:r>
            <a:r>
              <a:rPr lang="en-US" dirty="0" smtClean="0">
                <a:hlinkClick r:id="rId3"/>
              </a:rPr>
              <a:t>8</a:t>
            </a:r>
            <a:r>
              <a:rPr lang="sr-Cyrl-CS" dirty="0" smtClean="0">
                <a:hlinkClick r:id="rId3"/>
              </a:rPr>
              <a:t>55 публикација</a:t>
            </a:r>
            <a:endParaRPr lang="sr-Cyrl-CS" dirty="0" smtClean="0"/>
          </a:p>
          <a:p>
            <a:pPr lvl="1">
              <a:lnSpc>
                <a:spcPct val="200000"/>
              </a:lnSpc>
            </a:pP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file"/>
              </a:rPr>
              <a:t>936.251 дигиталну страница</a:t>
            </a:r>
            <a:endParaRPr lang="sr-Cyrl-C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sr-Latn-R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303B-918C-448E-8A7D-0AF8DADFC5B1}" type="datetime2">
              <a:rPr lang="sr-Cyrl-CS" smtClean="0"/>
              <a:pPr/>
              <a:t>четвртак, 29. септембар 2016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D86-336A-4BDC-A481-BCAC4985B169}" type="slidenum">
              <a:rPr lang="sr-Latn-RS" smtClean="0"/>
              <a:pPr/>
              <a:t>9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digital.bms.rs</a:t>
            </a:r>
            <a:endParaRPr lang="sr-Latn-RS"/>
          </a:p>
        </p:txBody>
      </p:sp>
    </p:spTree>
    <p:extLst>
      <p:ext uri="{BB962C8B-B14F-4D97-AF65-F5344CB8AC3E}">
        <p14:creationId xmlns="" xmlns:p14="http://schemas.microsoft.com/office/powerpoint/2010/main" val="278043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BM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hemeBMS" id="{8911E1DA-4CF1-4DAE-9846-A7FE9E3BBDF2}" vid="{5706609B-A07A-41C0-8CB2-FCB69F3628D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</TotalTime>
  <Words>884</Words>
  <Application>Microsoft Office PowerPoint</Application>
  <PresentationFormat>Custom</PresentationFormat>
  <Paragraphs>360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ThemeBMS</vt:lpstr>
      <vt:lpstr>Нова презентација Дигиталне Библиотеке Матице српске</vt:lpstr>
      <vt:lpstr>На сајту БМС је 20. септембра 2011. године постављена Дигитална БМС.</vt:lpstr>
      <vt:lpstr>http://digital.bms.rs/</vt:lpstr>
      <vt:lpstr>Slide 4</vt:lpstr>
      <vt:lpstr>Коришћење – Google Analytics – од 20. 9. 2011. – број </vt:lpstr>
      <vt:lpstr>Коришћење – Google Analytics – од 20. 9. 2011. - земље</vt:lpstr>
      <vt:lpstr>Коришћење – Google Analytics – од 20. 9. 2011. - мапа</vt:lpstr>
      <vt:lpstr>Коришћење – Google Analytics – од 20. 9. 2011. – оперативни системи</vt:lpstr>
      <vt:lpstr>Дигитална БМС данас</vt:lpstr>
      <vt:lpstr>Slide 10</vt:lpstr>
      <vt:lpstr>Коришћење наслова</vt:lpstr>
      <vt:lpstr>Нова презентација Дигиталне БМС</vt:lpstr>
      <vt:lpstr>http://digital.bms.rs/ </vt:lpstr>
      <vt:lpstr>http://digital.bms.rs/ </vt:lpstr>
      <vt:lpstr>http://digital.bms.rs/ </vt:lpstr>
      <vt:lpstr> Почетна страница http://digital.bms.rs/ </vt:lpstr>
      <vt:lpstr>Претраживање</vt:lpstr>
      <vt:lpstr>Претраживање ‒ почетна страна http://digital.bms.rs </vt:lpstr>
      <vt:lpstr>Претраживање ‒ почетна страна http://digital.bms.rs </vt:lpstr>
      <vt:lpstr>Колекције и публикације</vt:lpstr>
      <vt:lpstr>Колекције и публикације</vt:lpstr>
      <vt:lpstr>Напредно претраживање  http://digital.bms.rs </vt:lpstr>
      <vt:lpstr>Претраживање једне колекције  http://digital.bms.rs </vt:lpstr>
      <vt:lpstr>http://digital.bms.rs</vt:lpstr>
      <vt:lpstr>Сортирање </vt:lpstr>
      <vt:lpstr>Сортирање</vt:lpstr>
      <vt:lpstr>Претраживање часописа  http://digital.bms.rs </vt:lpstr>
      <vt:lpstr>Претраживање новина по датуму  http://digital.bms.rs </vt:lpstr>
      <vt:lpstr>Претраживање са навођењем  http://digital.bms.rs </vt:lpstr>
      <vt:lpstr>Женска мода</vt:lpstr>
      <vt:lpstr>Приказ публикација  http://digital.bms.rs  </vt:lpstr>
      <vt:lpstr>Пример Псалтир </vt:lpstr>
      <vt:lpstr>Slide 33</vt:lpstr>
      <vt:lpstr>листање</vt:lpstr>
      <vt:lpstr>Информације током листања</vt:lpstr>
      <vt:lpstr>листање</vt:lpstr>
      <vt:lpstr>Пример мода</vt:lpstr>
      <vt:lpstr>Like и Share</vt:lpstr>
      <vt:lpstr>Дигитална БМС на фејсбуку  https://www.facebook.com/</vt:lpstr>
      <vt:lpstr>Slide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novka ss</dc:creator>
  <cp:lastModifiedBy>korisnik</cp:lastModifiedBy>
  <cp:revision>50</cp:revision>
  <dcterms:created xsi:type="dcterms:W3CDTF">2016-09-27T14:55:09Z</dcterms:created>
  <dcterms:modified xsi:type="dcterms:W3CDTF">2016-09-28T22:47:49Z</dcterms:modified>
</cp:coreProperties>
</file>