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74" r:id="rId12"/>
    <p:sldId id="266" r:id="rId13"/>
    <p:sldId id="275" r:id="rId14"/>
    <p:sldId id="267" r:id="rId15"/>
    <p:sldId id="268" r:id="rId16"/>
    <p:sldId id="269" r:id="rId17"/>
    <p:sldId id="270" r:id="rId18"/>
    <p:sldId id="271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6" autoAdjust="0"/>
    <p:restoredTop sz="94660"/>
  </p:normalViewPr>
  <p:slideViewPr>
    <p:cSldViewPr>
      <p:cViewPr varScale="1">
        <p:scale>
          <a:sx n="69" d="100"/>
          <a:sy n="69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FC91-05F0-482F-A602-9E565052910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D106ED-B3F8-4BAD-B0B3-FF6604E5810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FC91-05F0-482F-A602-9E565052910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106ED-B3F8-4BAD-B0B3-FF6604E581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FC91-05F0-482F-A602-9E565052910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106ED-B3F8-4BAD-B0B3-FF6604E581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7EFC91-05F0-482F-A602-9E565052910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9D106ED-B3F8-4BAD-B0B3-FF6604E58107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FC91-05F0-482F-A602-9E565052910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106ED-B3F8-4BAD-B0B3-FF6604E5810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FC91-05F0-482F-A602-9E565052910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106ED-B3F8-4BAD-B0B3-FF6604E5810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106ED-B3F8-4BAD-B0B3-FF6604E581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FC91-05F0-482F-A602-9E565052910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FC91-05F0-482F-A602-9E565052910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106ED-B3F8-4BAD-B0B3-FF6604E5810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FC91-05F0-482F-A602-9E565052910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106ED-B3F8-4BAD-B0B3-FF6604E581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7EFC91-05F0-482F-A602-9E565052910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9D106ED-B3F8-4BAD-B0B3-FF6604E5810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FC91-05F0-482F-A602-9E565052910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D106ED-B3F8-4BAD-B0B3-FF6604E5810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D7EFC91-05F0-482F-A602-9E565052910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9D106ED-B3F8-4BAD-B0B3-FF6604E5810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57200"/>
            <a:ext cx="8077200" cy="5867400"/>
          </a:xfrm>
        </p:spPr>
        <p:txBody>
          <a:bodyPr>
            <a:noAutofit/>
          </a:bodyPr>
          <a:lstStyle/>
          <a:p>
            <a:endParaRPr lang="ru-RU" sz="4000" b="1" dirty="0" smtClean="0">
              <a:solidFill>
                <a:srgbClr val="FFC000"/>
              </a:solidFill>
            </a:endParaRPr>
          </a:p>
          <a:p>
            <a:r>
              <a:rPr lang="ru-RU" sz="4000" b="1" dirty="0" smtClean="0">
                <a:solidFill>
                  <a:srgbClr val="FFC000"/>
                </a:solidFill>
              </a:rPr>
              <a:t>ФРЕКВЕНТНОСТ </a:t>
            </a:r>
            <a:r>
              <a:rPr lang="ru-RU" sz="4000" b="1" dirty="0">
                <a:solidFill>
                  <a:srgbClr val="FFC000"/>
                </a:solidFill>
              </a:rPr>
              <a:t>РЕЧИ КАО</a:t>
            </a:r>
          </a:p>
          <a:p>
            <a:r>
              <a:rPr lang="ru-RU" sz="4000" b="1" dirty="0" smtClean="0">
                <a:solidFill>
                  <a:srgbClr val="FFC000"/>
                </a:solidFill>
              </a:rPr>
              <a:t>ПОЕТИЧКА </a:t>
            </a:r>
            <a:r>
              <a:rPr lang="ru-RU" sz="4000" b="1" dirty="0">
                <a:solidFill>
                  <a:srgbClr val="FFC000"/>
                </a:solidFill>
              </a:rPr>
              <a:t>И СЕМАНТИЧКА БАЗА У ''ДРУГОЈ ПЕСМИ'' </a:t>
            </a:r>
            <a:r>
              <a:rPr lang="ru-RU" sz="4000" b="1" i="1" dirty="0">
                <a:solidFill>
                  <a:srgbClr val="FFC000"/>
                </a:solidFill>
              </a:rPr>
              <a:t>ЧЕТИРИ КАНОНА</a:t>
            </a:r>
          </a:p>
          <a:p>
            <a:r>
              <a:rPr lang="ru-RU" sz="4000" b="1" dirty="0" smtClean="0">
                <a:solidFill>
                  <a:srgbClr val="FFC000"/>
                </a:solidFill>
              </a:rPr>
              <a:t>ИВАНА </a:t>
            </a:r>
            <a:r>
              <a:rPr lang="ru-RU" sz="4000" b="1" dirty="0">
                <a:solidFill>
                  <a:srgbClr val="FFC000"/>
                </a:solidFill>
              </a:rPr>
              <a:t>В. ЛАЛИЋА</a:t>
            </a:r>
            <a:endParaRPr lang="en-US" sz="4000" b="1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495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13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458200" cy="5649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9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Captur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82296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26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04800"/>
            <a:ext cx="8229600" cy="640080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endParaRPr lang="sr-Cyrl-RS" sz="5400" b="1" dirty="0" smtClean="0">
              <a:solidFill>
                <a:srgbClr val="FFC000"/>
              </a:solidFill>
            </a:endParaRPr>
          </a:p>
          <a:p>
            <a:pPr marL="137160" indent="0">
              <a:buNone/>
            </a:pPr>
            <a:r>
              <a:rPr lang="sr-Cyrl-RS" sz="5400" b="1" dirty="0" smtClean="0">
                <a:solidFill>
                  <a:srgbClr val="FFC000"/>
                </a:solidFill>
              </a:rPr>
              <a:t>ДУША</a:t>
            </a:r>
          </a:p>
          <a:p>
            <a:pPr marL="137160" indent="0" algn="ctr">
              <a:buNone/>
            </a:pPr>
            <a:r>
              <a:rPr lang="sr-Cyrl-RS" sz="5400" b="1" dirty="0" smtClean="0">
                <a:solidFill>
                  <a:srgbClr val="FFC000"/>
                </a:solidFill>
              </a:rPr>
              <a:t>НОЋ</a:t>
            </a:r>
          </a:p>
          <a:p>
            <a:pPr marL="137160" indent="0" algn="ctr">
              <a:buNone/>
            </a:pPr>
            <a:endParaRPr lang="sr-Cyrl-RS" sz="5400" b="1" dirty="0" smtClean="0">
              <a:solidFill>
                <a:srgbClr val="FFC000"/>
              </a:solidFill>
            </a:endParaRPr>
          </a:p>
          <a:p>
            <a:pPr marL="137160" indent="0" algn="r">
              <a:buNone/>
            </a:pPr>
            <a:r>
              <a:rPr lang="sr-Cyrl-RS" sz="5400" b="1" dirty="0" smtClean="0">
                <a:solidFill>
                  <a:srgbClr val="FFC000"/>
                </a:solidFill>
              </a:rPr>
              <a:t>НОЋ ДУШЕ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05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i="1" dirty="0" smtClean="0">
              <a:solidFill>
                <a:srgbClr val="FFC000"/>
              </a:solidFill>
            </a:endParaRPr>
          </a:p>
          <a:p>
            <a:r>
              <a:rPr lang="sr-Cyrl-RS" sz="3600" i="1" dirty="0" smtClean="0">
                <a:solidFill>
                  <a:srgbClr val="FFC000"/>
                </a:solidFill>
              </a:rPr>
              <a:t>Пета књига Мојсијева </a:t>
            </a:r>
            <a:r>
              <a:rPr lang="sr-Cyrl-RS" sz="3600" dirty="0" smtClean="0">
                <a:solidFill>
                  <a:srgbClr val="FFC000"/>
                </a:solidFill>
              </a:rPr>
              <a:t>32, 1–14 (188) – „Песма укора“</a:t>
            </a:r>
          </a:p>
          <a:p>
            <a:r>
              <a:rPr lang="sr-Cyrl-RS" sz="3600" dirty="0" smtClean="0">
                <a:solidFill>
                  <a:srgbClr val="FFC000"/>
                </a:solidFill>
              </a:rPr>
              <a:t>„Ноћ душе“ – </a:t>
            </a:r>
            <a:r>
              <a:rPr lang="sr-Latn-RS" sz="3600" dirty="0" smtClean="0">
                <a:solidFill>
                  <a:srgbClr val="FFC000"/>
                </a:solidFill>
              </a:rPr>
              <a:t>nigredo</a:t>
            </a:r>
            <a:r>
              <a:rPr lang="sr-Cyrl-RS" sz="3600" dirty="0" smtClean="0">
                <a:solidFill>
                  <a:srgbClr val="FFC000"/>
                </a:solidFill>
              </a:rPr>
              <a:t>, силазак у пакао</a:t>
            </a:r>
            <a:endParaRPr lang="en-US" sz="3600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Cyrl-RS" dirty="0" smtClean="0"/>
              <a:t>Песникова рукописна белешка: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25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endParaRPr lang="sr-Cyrl-RS" sz="5400" i="1" dirty="0" smtClean="0">
              <a:solidFill>
                <a:srgbClr val="FFC000"/>
              </a:solidFill>
            </a:endParaRPr>
          </a:p>
          <a:p>
            <a:pPr marL="137160" indent="0">
              <a:buNone/>
            </a:pPr>
            <a:r>
              <a:rPr lang="sr-Cyrl-RS" sz="5400" i="1" dirty="0" smtClean="0">
                <a:solidFill>
                  <a:srgbClr val="FFC000"/>
                </a:solidFill>
              </a:rPr>
              <a:t>„Постеља </a:t>
            </a:r>
            <a:r>
              <a:rPr lang="sr-Cyrl-RS" sz="5400" i="1" dirty="0">
                <a:solidFill>
                  <a:srgbClr val="FFC000"/>
                </a:solidFill>
              </a:rPr>
              <a:t>моја, талог, </a:t>
            </a:r>
            <a:r>
              <a:rPr lang="sr-Cyrl-RS" sz="5400" i="1" dirty="0" smtClean="0">
                <a:solidFill>
                  <a:srgbClr val="FFC000"/>
                </a:solidFill>
              </a:rPr>
              <a:t>нигредо</a:t>
            </a:r>
            <a:r>
              <a:rPr lang="en-US" sz="5400" i="1" dirty="0" smtClean="0">
                <a:solidFill>
                  <a:srgbClr val="FFC000"/>
                </a:solidFill>
              </a:rPr>
              <a:t>…</a:t>
            </a:r>
            <a:r>
              <a:rPr lang="sr-Cyrl-RS" sz="5400" i="1" dirty="0" smtClean="0">
                <a:solidFill>
                  <a:srgbClr val="FFC000"/>
                </a:solidFill>
              </a:rPr>
              <a:t>“</a:t>
            </a:r>
            <a:endParaRPr lang="en-US" sz="5400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Душа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37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endParaRPr lang="sr-Cyrl-RS" sz="4000" i="1" dirty="0" smtClean="0"/>
          </a:p>
          <a:p>
            <a:pPr marL="137160" indent="0">
              <a:buNone/>
            </a:pPr>
            <a:r>
              <a:rPr lang="sr-Cyrl-RS" sz="4000" i="1" dirty="0" smtClean="0">
                <a:solidFill>
                  <a:srgbClr val="FFC000"/>
                </a:solidFill>
              </a:rPr>
              <a:t>„Страшана </a:t>
            </a:r>
            <a:r>
              <a:rPr lang="sr-Cyrl-RS" sz="4000" i="1" dirty="0">
                <a:solidFill>
                  <a:srgbClr val="FFC000"/>
                </a:solidFill>
              </a:rPr>
              <a:t>је књига када каже: јер су народ који пропада са својих намера и нема у њих разума</a:t>
            </a:r>
            <a:r>
              <a:rPr lang="sr-Cyrl-RS" sz="4000" dirty="0" smtClean="0">
                <a:solidFill>
                  <a:srgbClr val="FFC000"/>
                </a:solidFill>
              </a:rPr>
              <a:t>...“</a:t>
            </a:r>
          </a:p>
          <a:p>
            <a:pPr marL="137160" indent="0">
              <a:buNone/>
            </a:pPr>
            <a:endParaRPr lang="sr-Cyrl-RS" sz="4000" i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Народ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4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sr-Cyrl-RS" sz="3600" i="1" dirty="0" smtClean="0">
                <a:solidFill>
                  <a:srgbClr val="FFC000"/>
                </a:solidFill>
              </a:rPr>
              <a:t>„...ако </a:t>
            </a:r>
            <a:r>
              <a:rPr lang="sr-Cyrl-RS" sz="3600" i="1" dirty="0">
                <a:solidFill>
                  <a:srgbClr val="FFC000"/>
                </a:solidFill>
              </a:rPr>
              <a:t>народи имају душу,</a:t>
            </a:r>
            <a:endParaRPr lang="en-US" sz="3600" i="1" dirty="0">
              <a:solidFill>
                <a:srgbClr val="FFC000"/>
              </a:solidFill>
            </a:endParaRPr>
          </a:p>
          <a:p>
            <a:pPr marL="137160" indent="0">
              <a:buNone/>
            </a:pPr>
            <a:r>
              <a:rPr lang="sr-Cyrl-RS" sz="3600" i="1" dirty="0">
                <a:solidFill>
                  <a:srgbClr val="FFC000"/>
                </a:solidFill>
              </a:rPr>
              <a:t>Онда и њина душа душе познаје </a:t>
            </a:r>
            <a:r>
              <a:rPr lang="sr-Cyrl-RS" sz="3600" i="1" dirty="0" smtClean="0">
                <a:solidFill>
                  <a:srgbClr val="FFC000"/>
                </a:solidFill>
              </a:rPr>
              <a:t>ноћ,</a:t>
            </a:r>
          </a:p>
          <a:p>
            <a:pPr marL="137160" indent="0">
              <a:buNone/>
            </a:pPr>
            <a:r>
              <a:rPr lang="sr-Cyrl-RS" sz="3600" i="1" dirty="0">
                <a:solidFill>
                  <a:srgbClr val="FFC000"/>
                </a:solidFill>
              </a:rPr>
              <a:t>И место неко страшно, где бучи пустош </a:t>
            </a:r>
            <a:r>
              <a:rPr lang="sr-Cyrl-RS" sz="3600" i="1" dirty="0" smtClean="0">
                <a:solidFill>
                  <a:srgbClr val="FFC000"/>
                </a:solidFill>
              </a:rPr>
              <a:t>...“</a:t>
            </a:r>
            <a:endParaRPr lang="en-US" sz="3600" i="1" dirty="0" smtClean="0">
              <a:solidFill>
                <a:srgbClr val="FFC000"/>
              </a:solidFill>
            </a:endParaRPr>
          </a:p>
          <a:p>
            <a:pPr marL="137160" indent="0">
              <a:buNone/>
            </a:pPr>
            <a:endParaRPr lang="sr-Cyrl-RS" sz="3600" i="1" dirty="0" smtClean="0">
              <a:solidFill>
                <a:srgbClr val="FFC000"/>
              </a:solidFill>
            </a:endParaRPr>
          </a:p>
          <a:p>
            <a:pPr marL="137160" indent="0">
              <a:buNone/>
            </a:pPr>
            <a:r>
              <a:rPr lang="sr-Cyrl-RS" sz="3600" i="1" dirty="0" smtClean="0">
                <a:solidFill>
                  <a:srgbClr val="FFC000"/>
                </a:solidFill>
              </a:rPr>
              <a:t>„У </a:t>
            </a:r>
            <a:r>
              <a:rPr lang="sr-Cyrl-RS" sz="3600" i="1" dirty="0">
                <a:solidFill>
                  <a:srgbClr val="FFC000"/>
                </a:solidFill>
              </a:rPr>
              <a:t>ноћи душе, у </a:t>
            </a:r>
            <a:r>
              <a:rPr lang="sr-Cyrl-RS" sz="3600" i="1" dirty="0" smtClean="0">
                <a:solidFill>
                  <a:srgbClr val="FFC000"/>
                </a:solidFill>
              </a:rPr>
              <a:t>продуженој...“</a:t>
            </a:r>
            <a:endParaRPr lang="en-US" sz="3600" i="1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Ноћ душе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58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endParaRPr lang="sr-Cyrl-RS" sz="4400" i="1" dirty="0" smtClean="0"/>
          </a:p>
          <a:p>
            <a:pPr marL="137160" indent="0">
              <a:buNone/>
            </a:pPr>
            <a:r>
              <a:rPr lang="sr-Cyrl-RS" sz="4400" i="1" dirty="0" smtClean="0">
                <a:solidFill>
                  <a:srgbClr val="FFC000"/>
                </a:solidFill>
              </a:rPr>
              <a:t>„Већ </a:t>
            </a:r>
            <a:r>
              <a:rPr lang="sr-Cyrl-RS" sz="4400" i="1" dirty="0">
                <a:solidFill>
                  <a:srgbClr val="FFC000"/>
                </a:solidFill>
              </a:rPr>
              <a:t>предпразничко расте </a:t>
            </a:r>
            <a:r>
              <a:rPr lang="sr-Cyrl-RS" sz="4400" i="1" dirty="0" smtClean="0">
                <a:solidFill>
                  <a:srgbClr val="FFC000"/>
                </a:solidFill>
              </a:rPr>
              <a:t>вече,</a:t>
            </a:r>
          </a:p>
          <a:p>
            <a:pPr marL="137160" indent="0">
              <a:buNone/>
            </a:pPr>
            <a:r>
              <a:rPr lang="sr-Cyrl-RS" sz="4400" i="1" dirty="0" smtClean="0">
                <a:solidFill>
                  <a:srgbClr val="FFC000"/>
                </a:solidFill>
              </a:rPr>
              <a:t>Укључује </a:t>
            </a:r>
            <a:r>
              <a:rPr lang="sr-Cyrl-RS" sz="4400" i="1" dirty="0">
                <a:solidFill>
                  <a:srgbClr val="FFC000"/>
                </a:solidFill>
              </a:rPr>
              <a:t>све телевизоре у земљи </a:t>
            </a:r>
            <a:r>
              <a:rPr lang="sr-Cyrl-RS" sz="4400" i="1" dirty="0" smtClean="0">
                <a:solidFill>
                  <a:srgbClr val="FFC000"/>
                </a:solidFill>
              </a:rPr>
              <a:t>Србији...“</a:t>
            </a:r>
            <a:endParaRPr lang="en-US" sz="4400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dirty="0" smtClean="0"/>
              <a:t>„</a:t>
            </a:r>
            <a:r>
              <a:rPr lang="sr-Cyrl-RS" dirty="0"/>
              <a:t>Д</a:t>
            </a:r>
            <a:r>
              <a:rPr lang="sr-Cyrl-RS" dirty="0" smtClean="0"/>
              <a:t>уховни патриотизам“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80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sr-Cyrl-RS" dirty="0" smtClean="0">
                <a:solidFill>
                  <a:srgbClr val="FFC000"/>
                </a:solidFill>
              </a:rPr>
              <a:t>Употреба </a:t>
            </a:r>
            <a:r>
              <a:rPr lang="sr-Cyrl-RS" dirty="0">
                <a:solidFill>
                  <a:srgbClr val="FFC000"/>
                </a:solidFill>
              </a:rPr>
              <a:t>програмског пакета </a:t>
            </a:r>
            <a:r>
              <a:rPr lang="en-US" i="1" dirty="0" err="1">
                <a:solidFill>
                  <a:srgbClr val="FFC000"/>
                </a:solidFill>
              </a:rPr>
              <a:t>Unitex</a:t>
            </a:r>
            <a:r>
              <a:rPr lang="ru-RU" i="1" dirty="0">
                <a:solidFill>
                  <a:srgbClr val="FFC000"/>
                </a:solidFill>
              </a:rPr>
              <a:t>/</a:t>
            </a:r>
            <a:r>
              <a:rPr lang="en-US" i="1" dirty="0" err="1">
                <a:solidFill>
                  <a:srgbClr val="FFC000"/>
                </a:solidFill>
              </a:rPr>
              <a:t>GramLab</a:t>
            </a:r>
            <a:r>
              <a:rPr lang="en-US" i="1" dirty="0">
                <a:solidFill>
                  <a:srgbClr val="FFC000"/>
                </a:solidFill>
              </a:rPr>
              <a:t> </a:t>
            </a:r>
            <a:r>
              <a:rPr lang="sr-Cyrl-RS" dirty="0">
                <a:solidFill>
                  <a:srgbClr val="FFC000"/>
                </a:solidFill>
              </a:rPr>
              <a:t>пружила нам је нове приступе у књижевнојезичкој </a:t>
            </a:r>
            <a:r>
              <a:rPr lang="sr-Cyrl-RS" dirty="0" smtClean="0">
                <a:solidFill>
                  <a:srgbClr val="FFC000"/>
                </a:solidFill>
              </a:rPr>
              <a:t>анализи,  </a:t>
            </a:r>
            <a:r>
              <a:rPr lang="sr-Cyrl-RS" dirty="0">
                <a:solidFill>
                  <a:srgbClr val="FFC000"/>
                </a:solidFill>
              </a:rPr>
              <a:t>довела нас до нових, до сада непознатих, </a:t>
            </a:r>
            <a:r>
              <a:rPr lang="sr-Cyrl-RS" dirty="0" smtClean="0">
                <a:solidFill>
                  <a:srgbClr val="FFC000"/>
                </a:solidFill>
              </a:rPr>
              <a:t>тумачење и отворила могућност за нека будућа истраживања.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02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ctr">
              <a:buNone/>
            </a:pPr>
            <a:endParaRPr lang="sr-Cyrl-RS" sz="6000" dirty="0"/>
          </a:p>
          <a:p>
            <a:pPr marL="137160" indent="0" algn="ctr">
              <a:buNone/>
            </a:pPr>
            <a:r>
              <a:rPr lang="sr-Cyrl-RS" sz="6000" dirty="0" smtClean="0"/>
              <a:t> </a:t>
            </a:r>
            <a:r>
              <a:rPr lang="sr-Cyrl-RS" sz="5400" dirty="0" smtClean="0">
                <a:solidFill>
                  <a:srgbClr val="FFC000"/>
                </a:solidFill>
              </a:rPr>
              <a:t>ХВАЛА НА ПАЖЊИ</a:t>
            </a:r>
            <a:endParaRPr lang="en-US" sz="5400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88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>
                <a:solidFill>
                  <a:srgbClr val="FFC000"/>
                </a:solidFill>
              </a:rPr>
              <a:t>Испитивање фреквентности речи у збирци песама </a:t>
            </a:r>
            <a:r>
              <a:rPr lang="sr-Cyrl-RS" i="1" dirty="0" smtClean="0">
                <a:solidFill>
                  <a:srgbClr val="FFC000"/>
                </a:solidFill>
              </a:rPr>
              <a:t>Четири канона </a:t>
            </a:r>
            <a:r>
              <a:rPr lang="sr-Cyrl-RS" dirty="0" smtClean="0">
                <a:solidFill>
                  <a:srgbClr val="FFC000"/>
                </a:solidFill>
              </a:rPr>
              <a:t>Ивана В. Лалића употребом програмског пакета </a:t>
            </a:r>
            <a:r>
              <a:rPr lang="en-US" i="1" dirty="0" err="1" smtClean="0">
                <a:solidFill>
                  <a:srgbClr val="FFC000"/>
                </a:solidFill>
              </a:rPr>
              <a:t>Unitex</a:t>
            </a:r>
            <a:r>
              <a:rPr lang="en-US" i="1" dirty="0" smtClean="0">
                <a:solidFill>
                  <a:srgbClr val="FFC000"/>
                </a:solidFill>
              </a:rPr>
              <a:t>/</a:t>
            </a:r>
            <a:r>
              <a:rPr lang="en-US" i="1" dirty="0" err="1" smtClean="0">
                <a:solidFill>
                  <a:srgbClr val="FFC000"/>
                </a:solidFill>
              </a:rPr>
              <a:t>GramLab</a:t>
            </a:r>
            <a:endParaRPr lang="en-US" i="1" dirty="0" smtClean="0">
              <a:solidFill>
                <a:srgbClr val="FFC000"/>
              </a:solidFill>
            </a:endParaRPr>
          </a:p>
          <a:p>
            <a:r>
              <a:rPr lang="sr-Cyrl-RS" i="1" dirty="0" smtClean="0">
                <a:solidFill>
                  <a:srgbClr val="FFC000"/>
                </a:solidFill>
              </a:rPr>
              <a:t>Четири канона  </a:t>
            </a:r>
            <a:r>
              <a:rPr lang="sr-Cyrl-RS" dirty="0" smtClean="0">
                <a:solidFill>
                  <a:srgbClr val="FFC000"/>
                </a:solidFill>
              </a:rPr>
              <a:t>(1996)</a:t>
            </a:r>
          </a:p>
          <a:p>
            <a:r>
              <a:rPr lang="sr-Cyrl-RS" dirty="0" smtClean="0">
                <a:solidFill>
                  <a:srgbClr val="FFC000"/>
                </a:solidFill>
              </a:rPr>
              <a:t>Збирка се састоји од четири канона са по девет песама.</a:t>
            </a:r>
          </a:p>
          <a:p>
            <a:r>
              <a:rPr lang="sr-Cyrl-RS" dirty="0" smtClean="0">
                <a:solidFill>
                  <a:srgbClr val="FFC000"/>
                </a:solidFill>
              </a:rPr>
              <a:t>Предмет нашег истраживања је </a:t>
            </a:r>
            <a:r>
              <a:rPr lang="sr-Cyrl-RS" b="1" dirty="0" smtClean="0"/>
              <a:t>Друга (укорна) песма </a:t>
            </a:r>
            <a:r>
              <a:rPr lang="sr-Cyrl-RS" dirty="0" smtClean="0">
                <a:solidFill>
                  <a:srgbClr val="FFC000"/>
                </a:solidFill>
              </a:rPr>
              <a:t>сваког канона заснован</a:t>
            </a:r>
            <a:r>
              <a:rPr lang="en-US" dirty="0" smtClean="0">
                <a:solidFill>
                  <a:srgbClr val="FFC000"/>
                </a:solidFill>
              </a:rPr>
              <a:t>a</a:t>
            </a:r>
            <a:r>
              <a:rPr lang="sr-Cyrl-RS" dirty="0" smtClean="0">
                <a:solidFill>
                  <a:srgbClr val="FFC000"/>
                </a:solidFill>
              </a:rPr>
              <a:t> </a:t>
            </a:r>
            <a:r>
              <a:rPr lang="sr-Cyrl-RS" dirty="0">
                <a:solidFill>
                  <a:srgbClr val="FFC000"/>
                </a:solidFill>
              </a:rPr>
              <a:t>на канонизованој цитатности средњовековног песничког жанра, али </a:t>
            </a:r>
            <a:r>
              <a:rPr lang="sr-Cyrl-RS" dirty="0" smtClean="0">
                <a:solidFill>
                  <a:srgbClr val="FFC000"/>
                </a:solidFill>
              </a:rPr>
              <a:t> </a:t>
            </a:r>
            <a:r>
              <a:rPr lang="sr-Cyrl-RS" dirty="0">
                <a:solidFill>
                  <a:srgbClr val="FFC000"/>
                </a:solidFill>
              </a:rPr>
              <a:t>и </a:t>
            </a:r>
            <a:r>
              <a:rPr lang="sr-Cyrl-RS" dirty="0" smtClean="0">
                <a:solidFill>
                  <a:srgbClr val="FFC000"/>
                </a:solidFill>
              </a:rPr>
              <a:t>контекстуализован</a:t>
            </a:r>
            <a:r>
              <a:rPr lang="en-US" dirty="0" smtClean="0">
                <a:solidFill>
                  <a:srgbClr val="FFC000"/>
                </a:solidFill>
              </a:rPr>
              <a:t>a</a:t>
            </a:r>
            <a:r>
              <a:rPr lang="sr-Cyrl-RS" dirty="0" smtClean="0">
                <a:solidFill>
                  <a:srgbClr val="FFC000"/>
                </a:solidFill>
              </a:rPr>
              <a:t> </a:t>
            </a:r>
            <a:r>
              <a:rPr lang="sr-Cyrl-RS" dirty="0">
                <a:solidFill>
                  <a:srgbClr val="FFC000"/>
                </a:solidFill>
              </a:rPr>
              <a:t>савременим догађајима током деведесетих </a:t>
            </a:r>
            <a:r>
              <a:rPr lang="sr-Cyrl-RS" dirty="0" smtClean="0">
                <a:solidFill>
                  <a:srgbClr val="FFC000"/>
                </a:solidFill>
              </a:rPr>
              <a:t>година.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Cyrl-RS" dirty="0" smtClean="0"/>
              <a:t>Циљ рада: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00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382000" cy="6080760"/>
          </a:xfrm>
        </p:spPr>
        <p:txBody>
          <a:bodyPr/>
          <a:lstStyle/>
          <a:p>
            <a:pPr marL="137160" indent="0">
              <a:buNone/>
            </a:pPr>
            <a:endParaRPr lang="sr-Cyrl-RS" dirty="0"/>
          </a:p>
          <a:p>
            <a:pPr>
              <a:buFontTx/>
              <a:buChar char="-"/>
            </a:pPr>
            <a:endParaRPr lang="sr-Cyrl-RS" dirty="0" smtClean="0"/>
          </a:p>
          <a:p>
            <a:pPr>
              <a:buFontTx/>
              <a:buChar char="-"/>
            </a:pPr>
            <a:endParaRPr lang="sr-Cyrl-RS" dirty="0"/>
          </a:p>
          <a:p>
            <a:pPr>
              <a:buFontTx/>
              <a:buChar char="-"/>
            </a:pPr>
            <a:r>
              <a:rPr lang="sr-Cyrl-RS" dirty="0" smtClean="0">
                <a:solidFill>
                  <a:srgbClr val="FFC000"/>
                </a:solidFill>
              </a:rPr>
              <a:t>Канон је веома сложен облик средњовековног црквеног песништва</a:t>
            </a:r>
            <a:r>
              <a:rPr lang="en-US" dirty="0" smtClean="0">
                <a:solidFill>
                  <a:srgbClr val="FFC000"/>
                </a:solidFill>
              </a:rPr>
              <a:t>.</a:t>
            </a:r>
            <a:endParaRPr lang="sr-Cyrl-RS" dirty="0" smtClean="0">
              <a:solidFill>
                <a:srgbClr val="FFC000"/>
              </a:solidFill>
            </a:endParaRPr>
          </a:p>
          <a:p>
            <a:pPr>
              <a:buFontTx/>
              <a:buChar char="-"/>
            </a:pPr>
            <a:r>
              <a:rPr lang="sr-Cyrl-RS" dirty="0">
                <a:solidFill>
                  <a:srgbClr val="FFC000"/>
                </a:solidFill>
              </a:rPr>
              <a:t>Састоји се од девет песама, а свака од њих садржи по неколико једноставнијих облика: ирмосе, тропаре и </a:t>
            </a:r>
            <a:r>
              <a:rPr lang="sr-Cyrl-RS" dirty="0" smtClean="0">
                <a:solidFill>
                  <a:srgbClr val="FFC000"/>
                </a:solidFill>
              </a:rPr>
              <a:t>кондаке</a:t>
            </a:r>
            <a:r>
              <a:rPr lang="en-US" dirty="0" smtClean="0">
                <a:solidFill>
                  <a:srgbClr val="FFC000"/>
                </a:solidFill>
              </a:rPr>
              <a:t>.</a:t>
            </a:r>
            <a:endParaRPr lang="sr-Cyrl-RS" dirty="0" smtClean="0">
              <a:solidFill>
                <a:srgbClr val="FFC000"/>
              </a:solidFill>
            </a:endParaRPr>
          </a:p>
          <a:p>
            <a:pPr>
              <a:buFontTx/>
              <a:buChar char="-"/>
            </a:pPr>
            <a:r>
              <a:rPr lang="sr-Cyrl-RS" dirty="0" smtClean="0">
                <a:solidFill>
                  <a:srgbClr val="FFC000"/>
                </a:solidFill>
              </a:rPr>
              <a:t>Последњи тропар увек је посвећен Богородици, а један обавезно светоме који се тог дана прославља</a:t>
            </a:r>
            <a:r>
              <a:rPr lang="en-US" dirty="0" smtClean="0">
                <a:solidFill>
                  <a:srgbClr val="FFC000"/>
                </a:solidFill>
              </a:rPr>
              <a:t>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62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sr-Cyrl-RS" dirty="0" smtClean="0">
                <a:solidFill>
                  <a:srgbClr val="FFC000"/>
                </a:solidFill>
              </a:rPr>
              <a:t>Мојсијева </a:t>
            </a:r>
            <a:r>
              <a:rPr lang="sr-Cyrl-RS" dirty="0">
                <a:solidFill>
                  <a:srgbClr val="FFC000"/>
                </a:solidFill>
              </a:rPr>
              <a:t>песма благодарности по изласку из Египта и </a:t>
            </a:r>
            <a:r>
              <a:rPr lang="sr-Cyrl-RS" dirty="0" smtClean="0">
                <a:solidFill>
                  <a:srgbClr val="FFC000"/>
                </a:solidFill>
              </a:rPr>
              <a:t>преласку </a:t>
            </a:r>
            <a:r>
              <a:rPr lang="sr-Cyrl-RS" dirty="0">
                <a:solidFill>
                  <a:srgbClr val="FFC000"/>
                </a:solidFill>
              </a:rPr>
              <a:t>Црвеног мора (2 Мојс 15, 1–19)</a:t>
            </a:r>
            <a:endParaRPr lang="en-US" dirty="0">
              <a:solidFill>
                <a:srgbClr val="FFC000"/>
              </a:solidFill>
            </a:endParaRPr>
          </a:p>
          <a:p>
            <a:pPr lvl="0"/>
            <a:r>
              <a:rPr lang="sr-Cyrl-RS" dirty="0">
                <a:solidFill>
                  <a:srgbClr val="FFC000"/>
                </a:solidFill>
              </a:rPr>
              <a:t>Злокобна Мојсијева песма уочи његове смрти, песма укора (5 Мојс 32, 1–43)</a:t>
            </a:r>
            <a:endParaRPr lang="en-US" dirty="0">
              <a:solidFill>
                <a:srgbClr val="FFC000"/>
              </a:solidFill>
            </a:endParaRPr>
          </a:p>
          <a:p>
            <a:pPr lvl="0"/>
            <a:r>
              <a:rPr lang="sr-Cyrl-RS" dirty="0">
                <a:solidFill>
                  <a:srgbClr val="FFC000"/>
                </a:solidFill>
              </a:rPr>
              <a:t>Песма пророчице Ане, Самуилове мајке (1 Цар 2, 1–10)</a:t>
            </a:r>
            <a:endParaRPr lang="en-US" dirty="0">
              <a:solidFill>
                <a:srgbClr val="FFC000"/>
              </a:solidFill>
            </a:endParaRPr>
          </a:p>
          <a:p>
            <a:pPr lvl="0"/>
            <a:r>
              <a:rPr lang="sr-Cyrl-RS" dirty="0">
                <a:solidFill>
                  <a:srgbClr val="FFC000"/>
                </a:solidFill>
              </a:rPr>
              <a:t>Молитва пророка Авакума(Авак 3, 1–13)</a:t>
            </a:r>
            <a:endParaRPr lang="en-US" dirty="0">
              <a:solidFill>
                <a:srgbClr val="FFC000"/>
              </a:solidFill>
            </a:endParaRPr>
          </a:p>
          <a:p>
            <a:pPr lvl="0"/>
            <a:r>
              <a:rPr lang="sr-Cyrl-RS" dirty="0">
                <a:solidFill>
                  <a:srgbClr val="FFC000"/>
                </a:solidFill>
              </a:rPr>
              <a:t>Молитва пророка Исаије (Ис 26, 9–19) </a:t>
            </a:r>
            <a:endParaRPr lang="en-US" dirty="0">
              <a:solidFill>
                <a:srgbClr val="FFC000"/>
              </a:solidFill>
            </a:endParaRPr>
          </a:p>
          <a:p>
            <a:pPr lvl="0"/>
            <a:r>
              <a:rPr lang="sr-Cyrl-RS" dirty="0">
                <a:solidFill>
                  <a:srgbClr val="FFC000"/>
                </a:solidFill>
              </a:rPr>
              <a:t>Молитва пророка Јоне у утроби кита (Јона2, 3–10)</a:t>
            </a:r>
            <a:endParaRPr lang="en-US" dirty="0">
              <a:solidFill>
                <a:srgbClr val="FFC000"/>
              </a:solidFill>
            </a:endParaRPr>
          </a:p>
          <a:p>
            <a:pPr lvl="0"/>
            <a:r>
              <a:rPr lang="sr-Cyrl-RS" dirty="0" smtClean="0">
                <a:solidFill>
                  <a:srgbClr val="FFC000"/>
                </a:solidFill>
              </a:rPr>
              <a:t>7. и </a:t>
            </a:r>
            <a:r>
              <a:rPr lang="sr-Cyrl-RS" dirty="0">
                <a:solidFill>
                  <a:srgbClr val="FFC000"/>
                </a:solidFill>
              </a:rPr>
              <a:t>8. Молитва и химна тројице младића у вавилонској пећи (Дан 3, 26–56, 57–58)     </a:t>
            </a:r>
            <a:endParaRPr lang="en-US" dirty="0">
              <a:solidFill>
                <a:srgbClr val="FFC000"/>
              </a:solidFill>
            </a:endParaRPr>
          </a:p>
          <a:p>
            <a:pPr lvl="0"/>
            <a:r>
              <a:rPr lang="sr-Cyrl-RS" dirty="0">
                <a:solidFill>
                  <a:srgbClr val="FFC000"/>
                </a:solidFill>
              </a:rPr>
              <a:t>Песма Богородице на Благовести (Лк 1, 46–55)</a:t>
            </a:r>
            <a:endParaRPr lang="en-US" dirty="0">
              <a:solidFill>
                <a:srgbClr val="FFC000"/>
              </a:solidFill>
            </a:endParaRPr>
          </a:p>
          <a:p>
            <a:pPr lvl="0"/>
            <a:r>
              <a:rPr lang="sr-Cyrl-RS" dirty="0">
                <a:solidFill>
                  <a:srgbClr val="FFC000"/>
                </a:solidFill>
              </a:rPr>
              <a:t>– условно – Молитва Захарија, оца Јована Претече (Лк 1, 68–79)</a:t>
            </a:r>
            <a:endParaRPr lang="en-US" dirty="0">
              <a:solidFill>
                <a:srgbClr val="FFC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Основну тематску линију канона чини девет библијских песама: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28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13960"/>
          </a:xfrm>
        </p:spPr>
        <p:txBody>
          <a:bodyPr>
            <a:normAutofit lnSpcReduction="10000"/>
          </a:bodyPr>
          <a:lstStyle/>
          <a:p>
            <a:r>
              <a:rPr lang="sr-Cyrl-RS" dirty="0" smtClean="0">
                <a:solidFill>
                  <a:srgbClr val="FFC000"/>
                </a:solidFill>
              </a:rPr>
              <a:t>Изостављала се </a:t>
            </a:r>
            <a:r>
              <a:rPr lang="sr-Cyrl-RS" dirty="0">
                <a:solidFill>
                  <a:srgbClr val="FFC000"/>
                </a:solidFill>
              </a:rPr>
              <a:t>због своје тужне садржине, али се певала за време Великог ускршњег </a:t>
            </a:r>
            <a:r>
              <a:rPr lang="sr-Cyrl-RS" dirty="0" smtClean="0">
                <a:solidFill>
                  <a:srgbClr val="FFC000"/>
                </a:solidFill>
              </a:rPr>
              <a:t>поста</a:t>
            </a:r>
            <a:r>
              <a:rPr lang="en-US" dirty="0" smtClean="0">
                <a:solidFill>
                  <a:srgbClr val="FFC000"/>
                </a:solidFill>
              </a:rPr>
              <a:t>.</a:t>
            </a:r>
            <a:endParaRPr lang="sr-Cyrl-RS" dirty="0" smtClean="0">
              <a:solidFill>
                <a:srgbClr val="FFC000"/>
              </a:solidFill>
            </a:endParaRPr>
          </a:p>
          <a:p>
            <a:r>
              <a:rPr lang="sr-Cyrl-RS" dirty="0" smtClean="0">
                <a:solidFill>
                  <a:srgbClr val="FFC000"/>
                </a:solidFill>
              </a:rPr>
              <a:t>Представља</a:t>
            </a:r>
            <a:r>
              <a:rPr lang="en-US" dirty="0" smtClean="0">
                <a:solidFill>
                  <a:srgbClr val="FFC000"/>
                </a:solidFill>
              </a:rPr>
              <a:t> je </a:t>
            </a:r>
            <a:r>
              <a:rPr lang="sr-Cyrl-RS" dirty="0" smtClean="0">
                <a:solidFill>
                  <a:srgbClr val="FFC000"/>
                </a:solidFill>
              </a:rPr>
              <a:t>песму </a:t>
            </a:r>
            <a:r>
              <a:rPr lang="sr-Cyrl-RS" dirty="0" smtClean="0">
                <a:solidFill>
                  <a:srgbClr val="FFC000"/>
                </a:solidFill>
              </a:rPr>
              <a:t>укора која </a:t>
            </a:r>
            <a:r>
              <a:rPr lang="sr-Cyrl-RS" dirty="0">
                <a:solidFill>
                  <a:srgbClr val="FFC000"/>
                </a:solidFill>
              </a:rPr>
              <a:t>настаје по узору на старозаветну Мојсијеву песму упућену јеврејском народу због непоштовања Божјих </a:t>
            </a:r>
            <a:r>
              <a:rPr lang="sr-Cyrl-RS" dirty="0" smtClean="0">
                <a:solidFill>
                  <a:srgbClr val="FFC000"/>
                </a:solidFill>
              </a:rPr>
              <a:t>закона</a:t>
            </a:r>
            <a:r>
              <a:rPr lang="en-US" dirty="0" smtClean="0">
                <a:solidFill>
                  <a:srgbClr val="FFC000"/>
                </a:solidFill>
              </a:rPr>
              <a:t>.</a:t>
            </a:r>
            <a:endParaRPr lang="sr-Cyrl-RS" dirty="0" smtClean="0">
              <a:solidFill>
                <a:srgbClr val="FFC000"/>
              </a:solidFill>
            </a:endParaRPr>
          </a:p>
          <a:p>
            <a:r>
              <a:rPr lang="sr-Cyrl-RS" dirty="0">
                <a:solidFill>
                  <a:srgbClr val="FFC000"/>
                </a:solidFill>
              </a:rPr>
              <a:t>Иван В. Лалић ову песму није </a:t>
            </a:r>
            <a:r>
              <a:rPr lang="sr-Cyrl-RS" dirty="0" smtClean="0">
                <a:solidFill>
                  <a:srgbClr val="FFC000"/>
                </a:solidFill>
              </a:rPr>
              <a:t>изоставио јер је </a:t>
            </a:r>
            <a:r>
              <a:rPr lang="sr-Cyrl-RS" dirty="0">
                <a:solidFill>
                  <a:srgbClr val="FFC000"/>
                </a:solidFill>
              </a:rPr>
              <a:t>заносвана на мотиву самоунижења песничког </a:t>
            </a:r>
            <a:r>
              <a:rPr lang="sr-Cyrl-RS" i="1" dirty="0">
                <a:solidFill>
                  <a:srgbClr val="FFC000"/>
                </a:solidFill>
              </a:rPr>
              <a:t>ја </a:t>
            </a:r>
            <a:r>
              <a:rPr lang="sr-Cyrl-RS" dirty="0">
                <a:solidFill>
                  <a:srgbClr val="FFC000"/>
                </a:solidFill>
              </a:rPr>
              <a:t>и испитивању грешности и страдања без кривице појединца и </a:t>
            </a:r>
            <a:r>
              <a:rPr lang="sr-Cyrl-RS" dirty="0" smtClean="0">
                <a:solidFill>
                  <a:srgbClr val="FFC000"/>
                </a:solidFill>
              </a:rPr>
              <a:t>народа.</a:t>
            </a:r>
          </a:p>
          <a:p>
            <a:r>
              <a:rPr lang="sr-Cyrl-RS" dirty="0" smtClean="0">
                <a:solidFill>
                  <a:srgbClr val="FFC000"/>
                </a:solidFill>
              </a:rPr>
              <a:t>Заснована је </a:t>
            </a:r>
            <a:r>
              <a:rPr lang="sr-Cyrl-RS" dirty="0">
                <a:solidFill>
                  <a:srgbClr val="FFC000"/>
                </a:solidFill>
              </a:rPr>
              <a:t>на </a:t>
            </a:r>
            <a:r>
              <a:rPr lang="sr-Cyrl-RS" dirty="0" smtClean="0">
                <a:solidFill>
                  <a:srgbClr val="FFC000"/>
                </a:solidFill>
              </a:rPr>
              <a:t>библијској цитатности, модерном песништву, али и на актуелним догађајима с караја 90-их.</a:t>
            </a:r>
          </a:p>
          <a:p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dirty="0" smtClean="0"/>
              <a:t>Друга (укорна) песма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20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610600" cy="6080760"/>
          </a:xfrm>
        </p:spPr>
        <p:txBody>
          <a:bodyPr/>
          <a:lstStyle/>
          <a:p>
            <a:endParaRPr lang="sr-Cyrl-RS" dirty="0" smtClean="0">
              <a:solidFill>
                <a:srgbClr val="FFC000"/>
              </a:solidFill>
            </a:endParaRPr>
          </a:p>
          <a:p>
            <a:endParaRPr lang="sr-Cyrl-RS" dirty="0" smtClean="0">
              <a:solidFill>
                <a:srgbClr val="FFC000"/>
              </a:solidFill>
            </a:endParaRPr>
          </a:p>
          <a:p>
            <a:r>
              <a:rPr lang="sr-Cyrl-RS" dirty="0" smtClean="0">
                <a:solidFill>
                  <a:srgbClr val="FFC000"/>
                </a:solidFill>
              </a:rPr>
              <a:t>Канони </a:t>
            </a:r>
            <a:r>
              <a:rPr lang="sr-Cyrl-RS" dirty="0">
                <a:solidFill>
                  <a:srgbClr val="FFC000"/>
                </a:solidFill>
              </a:rPr>
              <a:t>као облик циклизације тј. стварања макроцелине дају одговор на питања о смислу </a:t>
            </a:r>
            <a:r>
              <a:rPr lang="sr-Cyrl-RS" dirty="0" smtClean="0">
                <a:solidFill>
                  <a:srgbClr val="FFC000"/>
                </a:solidFill>
              </a:rPr>
              <a:t>постојања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sr-Cyrl-RS" dirty="0" smtClean="0">
                <a:solidFill>
                  <a:srgbClr val="FFC000"/>
                </a:solidFill>
              </a:rPr>
              <a:t> свет</a:t>
            </a:r>
            <a:r>
              <a:rPr lang="en-US" dirty="0" smtClean="0">
                <a:solidFill>
                  <a:srgbClr val="FFC000"/>
                </a:solidFill>
              </a:rPr>
              <a:t>a</a:t>
            </a:r>
            <a:r>
              <a:rPr lang="sr-Cyrl-RS" dirty="0" smtClean="0">
                <a:solidFill>
                  <a:srgbClr val="FFC000"/>
                </a:solidFill>
              </a:rPr>
              <a:t> </a:t>
            </a:r>
            <a:r>
              <a:rPr lang="sr-Cyrl-RS" dirty="0">
                <a:solidFill>
                  <a:srgbClr val="FFC000"/>
                </a:solidFill>
              </a:rPr>
              <a:t>који се вечито обнавља у свој својој </a:t>
            </a:r>
            <a:r>
              <a:rPr lang="sr-Cyrl-RS" dirty="0" smtClean="0">
                <a:solidFill>
                  <a:srgbClr val="FFC000"/>
                </a:solidFill>
              </a:rPr>
              <a:t>трошности.</a:t>
            </a:r>
          </a:p>
          <a:p>
            <a:r>
              <a:rPr lang="sr-Cyrl-RS" dirty="0">
                <a:solidFill>
                  <a:srgbClr val="FFC000"/>
                </a:solidFill>
              </a:rPr>
              <a:t>„Читавом својом поезијом покушавам да свету кажем ДА – упркос несрећи, деструкцији, бешчашћу, у чијем знаку протиче конац овог </a:t>
            </a:r>
            <a:r>
              <a:rPr lang="sr-Cyrl-RS" dirty="0" smtClean="0">
                <a:solidFill>
                  <a:srgbClr val="FFC000"/>
                </a:solidFill>
              </a:rPr>
              <a:t>срамног </a:t>
            </a:r>
            <a:r>
              <a:rPr lang="sr-Cyrl-RS" dirty="0">
                <a:solidFill>
                  <a:srgbClr val="FFC000"/>
                </a:solidFill>
              </a:rPr>
              <a:t>столећа</a:t>
            </a:r>
            <a:r>
              <a:rPr lang="sr-Cyrl-RS" dirty="0" smtClean="0">
                <a:solidFill>
                  <a:srgbClr val="FFC000"/>
                </a:solidFill>
              </a:rPr>
              <a:t>.“ (Иван В. Лалић)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Cyrl-RS" dirty="0" smtClean="0"/>
          </a:p>
          <a:p>
            <a:r>
              <a:rPr lang="sr-Cyrl-RS" sz="3200" dirty="0" smtClean="0">
                <a:solidFill>
                  <a:srgbClr val="FFC000"/>
                </a:solidFill>
              </a:rPr>
              <a:t>У </a:t>
            </a:r>
            <a:r>
              <a:rPr lang="sr-Cyrl-RS" sz="3200" dirty="0">
                <a:solidFill>
                  <a:srgbClr val="FFC000"/>
                </a:solidFill>
              </a:rPr>
              <a:t>другим укорним </a:t>
            </a:r>
            <a:r>
              <a:rPr lang="sr-Cyrl-RS" sz="3200" dirty="0" smtClean="0">
                <a:solidFill>
                  <a:srgbClr val="FFC000"/>
                </a:solidFill>
              </a:rPr>
              <a:t>песмама испитивана је фреквентност и контекстуализација следећих речи: </a:t>
            </a:r>
            <a:r>
              <a:rPr lang="ru-RU" sz="3200" i="1" dirty="0" smtClean="0">
                <a:solidFill>
                  <a:srgbClr val="FFC000"/>
                </a:solidFill>
              </a:rPr>
              <a:t>душа </a:t>
            </a:r>
            <a:r>
              <a:rPr lang="ru-RU" sz="3200" i="1" dirty="0">
                <a:solidFill>
                  <a:srgbClr val="FFC000"/>
                </a:solidFill>
              </a:rPr>
              <a:t>(19),</a:t>
            </a:r>
            <a:r>
              <a:rPr lang="ru-RU" sz="3200" dirty="0">
                <a:solidFill>
                  <a:srgbClr val="FFC000"/>
                </a:solidFill>
              </a:rPr>
              <a:t> </a:t>
            </a:r>
            <a:r>
              <a:rPr lang="ru-RU" sz="3200" i="1" dirty="0">
                <a:solidFill>
                  <a:srgbClr val="FFC000"/>
                </a:solidFill>
              </a:rPr>
              <a:t>ноћ (16), народ (9</a:t>
            </a:r>
            <a:r>
              <a:rPr lang="ru-RU" sz="3200" i="1" dirty="0" smtClean="0">
                <a:solidFill>
                  <a:srgbClr val="FFC000"/>
                </a:solidFill>
              </a:rPr>
              <a:t>),страшан </a:t>
            </a:r>
            <a:r>
              <a:rPr lang="ru-RU" sz="3200" i="1" dirty="0">
                <a:solidFill>
                  <a:srgbClr val="FFC000"/>
                </a:solidFill>
              </a:rPr>
              <a:t>(9</a:t>
            </a:r>
            <a:r>
              <a:rPr lang="ru-RU" sz="3200" i="1" dirty="0" smtClean="0">
                <a:solidFill>
                  <a:srgbClr val="FFC000"/>
                </a:solidFill>
              </a:rPr>
              <a:t>), </a:t>
            </a:r>
            <a:r>
              <a:rPr lang="ru-RU" sz="3200" i="1" dirty="0">
                <a:solidFill>
                  <a:srgbClr val="FFC000"/>
                </a:solidFill>
              </a:rPr>
              <a:t>место (8), ветар (7), црн (6), пустош(6).</a:t>
            </a:r>
            <a:r>
              <a:rPr lang="ru-RU" sz="3200" dirty="0">
                <a:solidFill>
                  <a:srgbClr val="FFC000"/>
                </a:solidFill>
              </a:rPr>
              <a:t> 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Aleksandar\Desktop\ekselcic\kontekst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227" y="1524000"/>
            <a:ext cx="8139545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02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:\Users\Aleksandar\Desktop\ekselcic\Capture 1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1"/>
            <a:ext cx="8229600" cy="57911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2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677</TotalTime>
  <Words>588</Words>
  <Application>Microsoft Office PowerPoint</Application>
  <PresentationFormat>On-screen Show (4:3)</PresentationFormat>
  <Paragraphs>64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Paper</vt:lpstr>
      <vt:lpstr>PowerPoint Presentation</vt:lpstr>
      <vt:lpstr>Циљ рада:</vt:lpstr>
      <vt:lpstr>PowerPoint Presentation</vt:lpstr>
      <vt:lpstr> Основну тематску линију канона чини девет библијских песама:</vt:lpstr>
      <vt:lpstr>Друга (укорна) песма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Песникова рукописна белешка:</vt:lpstr>
      <vt:lpstr>Душа</vt:lpstr>
      <vt:lpstr>Народ</vt:lpstr>
      <vt:lpstr>Ноћ душе</vt:lpstr>
      <vt:lpstr>„Духовни патриотизам“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Aleksandar</dc:creator>
  <cp:lastModifiedBy>Aleksandar</cp:lastModifiedBy>
  <cp:revision>27</cp:revision>
  <dcterms:created xsi:type="dcterms:W3CDTF">2016-09-28T09:18:31Z</dcterms:created>
  <dcterms:modified xsi:type="dcterms:W3CDTF">2016-09-29T09:18:27Z</dcterms:modified>
</cp:coreProperties>
</file>