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6"/>
  </p:notesMasterIdLst>
  <p:sldIdLst>
    <p:sldId id="256" r:id="rId2"/>
    <p:sldId id="257" r:id="rId3"/>
    <p:sldId id="258" r:id="rId4"/>
    <p:sldId id="310" r:id="rId5"/>
    <p:sldId id="259" r:id="rId6"/>
    <p:sldId id="314" r:id="rId7"/>
    <p:sldId id="263" r:id="rId8"/>
    <p:sldId id="291" r:id="rId9"/>
    <p:sldId id="315" r:id="rId10"/>
    <p:sldId id="316" r:id="rId11"/>
    <p:sldId id="313" r:id="rId12"/>
    <p:sldId id="317" r:id="rId13"/>
    <p:sldId id="318" r:id="rId14"/>
    <p:sldId id="31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2" d="100"/>
          <a:sy n="82" d="100"/>
        </p:scale>
        <p:origin x="-102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1516A5-8570-438F-8FB7-F95F9CD90BD2}" type="datetimeFigureOut">
              <a:rPr lang="en-US" smtClean="0"/>
              <a:t>9/29/2016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F08E5F-1D02-4084-B364-A2A5705EDDA1}" type="slidenum">
              <a:rPr lang="en-US" smtClean="0"/>
              <a:t>‹#›</a:t>
            </a:fld>
            <a:endParaRPr lang="en-US"/>
          </a:p>
        </p:txBody>
      </p:sp>
    </p:spTree>
    <p:extLst>
      <p:ext uri="{BB962C8B-B14F-4D97-AF65-F5344CB8AC3E}">
        <p14:creationId xmlns:p14="http://schemas.microsoft.com/office/powerpoint/2010/main" val="1107214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6F08E5F-1D02-4084-B364-A2A5705EDDA1}" type="slidenum">
              <a:rPr lang="en-US" smtClean="0"/>
              <a:t>1</a:t>
            </a:fld>
            <a:endParaRPr lang="en-US"/>
          </a:p>
        </p:txBody>
      </p:sp>
    </p:spTree>
    <p:extLst>
      <p:ext uri="{BB962C8B-B14F-4D97-AF65-F5344CB8AC3E}">
        <p14:creationId xmlns:p14="http://schemas.microsoft.com/office/powerpoint/2010/main" val="2259464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197CEFB-3E41-493D-A234-947F75AD97FA}" type="datetimeFigureOut">
              <a:rPr lang="en-US" smtClean="0"/>
              <a:pPr/>
              <a:t>9/29/2016</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6106AB0A-91A8-422D-87CB-804201EC834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97CEFB-3E41-493D-A234-947F75AD97FA}" type="datetimeFigureOut">
              <a:rPr lang="en-US" smtClean="0"/>
              <a:pPr/>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06AB0A-91A8-422D-87CB-804201EC83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9197CEFB-3E41-493D-A234-947F75AD97FA}" type="datetimeFigureOut">
              <a:rPr lang="en-US" smtClean="0"/>
              <a:pPr/>
              <a:t>9/29/2016</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6106AB0A-91A8-422D-87CB-804201EC834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197CEFB-3E41-493D-A234-947F75AD97FA}" type="datetimeFigureOut">
              <a:rPr lang="en-US" smtClean="0"/>
              <a:pPr/>
              <a:t>9/29/2016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106AB0A-91A8-422D-87CB-804201EC8343}"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197CEFB-3E41-493D-A234-947F75AD97FA}" type="datetimeFigureOut">
              <a:rPr lang="en-US" smtClean="0"/>
              <a:pPr/>
              <a:t>9/29/2016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106AB0A-91A8-422D-87CB-804201EC8343}"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197CEFB-3E41-493D-A234-947F75AD97FA}" type="datetimeFigureOut">
              <a:rPr lang="en-US" smtClean="0"/>
              <a:pPr/>
              <a:t>9/29/2016</a:t>
            </a:fld>
            <a:endParaRPr lang="en-US"/>
          </a:p>
        </p:txBody>
      </p:sp>
      <p:sp>
        <p:nvSpPr>
          <p:cNvPr id="10" name="Slide Number Placeholder 9"/>
          <p:cNvSpPr>
            <a:spLocks noGrp="1"/>
          </p:cNvSpPr>
          <p:nvPr>
            <p:ph type="sldNum" sz="quarter" idx="16"/>
          </p:nvPr>
        </p:nvSpPr>
        <p:spPr/>
        <p:txBody>
          <a:bodyPr rtlCol="0"/>
          <a:lstStyle/>
          <a:p>
            <a:fld id="{6106AB0A-91A8-422D-87CB-804201EC8343}"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197CEFB-3E41-493D-A234-947F75AD97FA}" type="datetimeFigureOut">
              <a:rPr lang="en-US" smtClean="0"/>
              <a:pPr/>
              <a:t>9/29/2016</a:t>
            </a:fld>
            <a:endParaRPr lang="en-US"/>
          </a:p>
        </p:txBody>
      </p:sp>
      <p:sp>
        <p:nvSpPr>
          <p:cNvPr id="12" name="Slide Number Placeholder 11"/>
          <p:cNvSpPr>
            <a:spLocks noGrp="1"/>
          </p:cNvSpPr>
          <p:nvPr>
            <p:ph type="sldNum" sz="quarter" idx="16"/>
          </p:nvPr>
        </p:nvSpPr>
        <p:spPr/>
        <p:txBody>
          <a:bodyPr rtlCol="0"/>
          <a:lstStyle/>
          <a:p>
            <a:fld id="{6106AB0A-91A8-422D-87CB-804201EC8343}"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197CEFB-3E41-493D-A234-947F75AD97FA}" type="datetimeFigureOut">
              <a:rPr lang="en-US" smtClean="0"/>
              <a:pPr/>
              <a:t>9/29/2016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6106AB0A-91A8-422D-87CB-804201EC834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97CEFB-3E41-493D-A234-947F75AD97FA}" type="datetimeFigureOut">
              <a:rPr lang="en-US" smtClean="0"/>
              <a:pPr/>
              <a:t>9/29/2016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6106AB0A-91A8-422D-87CB-804201EC83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197CEFB-3E41-493D-A234-947F75AD97FA}" type="datetimeFigureOut">
              <a:rPr lang="en-US" smtClean="0"/>
              <a:pPr/>
              <a:t>9/29/2016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6106AB0A-91A8-422D-87CB-804201EC8343}"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197CEFB-3E41-493D-A234-947F75AD97FA}" type="datetimeFigureOut">
              <a:rPr lang="en-US" smtClean="0"/>
              <a:pPr/>
              <a:t>9/29/2016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6106AB0A-91A8-422D-87CB-804201EC8343}"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197CEFB-3E41-493D-A234-947F75AD97FA}" type="datetimeFigureOut">
              <a:rPr lang="en-US" smtClean="0"/>
              <a:pPr/>
              <a:t>9/29/2016</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106AB0A-91A8-422D-87CB-804201EC834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tandfonline.com/author/Laurini,+Rober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72816"/>
            <a:ext cx="8155632" cy="4094584"/>
          </a:xfrm>
        </p:spPr>
        <p:txBody>
          <a:bodyPr>
            <a:normAutofit fontScale="90000"/>
          </a:bodyPr>
          <a:lstStyle/>
          <a:p>
            <a:pPr algn="ctr"/>
            <a:r>
              <a:rPr lang="en-US" dirty="0" smtClean="0"/>
              <a:t> </a:t>
            </a:r>
            <a:br>
              <a:rPr lang="en-US" dirty="0" smtClean="0"/>
            </a:br>
            <a:r>
              <a:rPr lang="en-US" dirty="0">
                <a:effectLst>
                  <a:outerShdw blurRad="38100" dist="38100" dir="2700000" algn="tl">
                    <a:srgbClr val="000000">
                      <a:alpha val="43137"/>
                    </a:srgbClr>
                  </a:outerShdw>
                </a:effectLst>
              </a:rPr>
              <a:t>MAPPING ARCHEOLOGICAL LAYERS OVER 7000 YEARS CASE STUDY OF</a:t>
            </a:r>
            <a:br>
              <a:rPr lang="en-US" dirty="0">
                <a:effectLst>
                  <a:outerShdw blurRad="38100" dist="38100" dir="2700000" algn="tl">
                    <a:srgbClr val="000000">
                      <a:alpha val="43137"/>
                    </a:srgbClr>
                  </a:outerShdw>
                </a:effectLst>
              </a:rPr>
            </a:br>
            <a:r>
              <a:rPr lang="en-US" dirty="0">
                <a:effectLst>
                  <a:outerShdw blurRad="38100" dist="38100" dir="2700000" algn="tl">
                    <a:srgbClr val="000000">
                      <a:alpha val="43137"/>
                    </a:srgbClr>
                  </a:outerShdw>
                </a:effectLst>
              </a:rPr>
              <a:t>TOPLICA DISTRICT (SERBIA)</a:t>
            </a:r>
            <a:r>
              <a:rPr lang="en-US" dirty="0" smtClean="0">
                <a:effectLst>
                  <a:outerShdw blurRad="38100" dist="38100" dir="2700000" algn="tl">
                    <a:srgbClr val="000000">
                      <a:alpha val="43137"/>
                    </a:srgbClr>
                  </a:outerShdw>
                </a:effectLst>
              </a:rPr>
              <a:t/>
            </a:r>
            <a:br>
              <a:rPr lang="en-US" dirty="0" smtClean="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noAutofit/>
          </a:bodyPr>
          <a:lstStyle/>
          <a:p>
            <a:r>
              <a:rPr lang="en-US" sz="2000" b="1" u="sng" dirty="0" err="1"/>
              <a:t>Александар</a:t>
            </a:r>
            <a:r>
              <a:rPr lang="en-US" sz="2000" b="1" u="sng" dirty="0"/>
              <a:t> </a:t>
            </a:r>
            <a:r>
              <a:rPr lang="en-US" sz="2000" b="1" u="sng" dirty="0" err="1"/>
              <a:t>Ваљаревић</a:t>
            </a:r>
            <a:r>
              <a:rPr lang="en-US" sz="2000" b="1" u="sng" dirty="0"/>
              <a:t>, </a:t>
            </a:r>
            <a:r>
              <a:rPr lang="en-US" sz="2000" b="1" u="sng" dirty="0" err="1"/>
              <a:t>Жарко</a:t>
            </a:r>
            <a:r>
              <a:rPr lang="en-US" sz="2000" b="1" u="sng" dirty="0"/>
              <a:t> </a:t>
            </a:r>
            <a:r>
              <a:rPr lang="en-US" sz="2000" b="1" u="sng" dirty="0" err="1"/>
              <a:t>Мијајловић</a:t>
            </a:r>
            <a:r>
              <a:rPr lang="en-US" sz="2000" b="1" u="sng" dirty="0"/>
              <a:t>, </a:t>
            </a:r>
            <a:r>
              <a:rPr lang="en-US" sz="2000" b="1" u="sng" dirty="0" err="1"/>
              <a:t>Марија</a:t>
            </a:r>
            <a:r>
              <a:rPr lang="en-US" sz="2000" b="1" u="sng" dirty="0"/>
              <a:t> </a:t>
            </a:r>
            <a:r>
              <a:rPr lang="en-US" sz="2000" b="1" u="sng" dirty="0" err="1"/>
              <a:t>Шеган</a:t>
            </a:r>
            <a:r>
              <a:rPr lang="en-US" sz="2000" b="1" u="sng" dirty="0"/>
              <a:t>, </a:t>
            </a:r>
            <a:r>
              <a:rPr lang="en-US" sz="2000" b="1" u="sng" dirty="0" err="1"/>
              <a:t>Драгица</a:t>
            </a:r>
            <a:r>
              <a:rPr lang="en-US" sz="2000" b="1" u="sng" dirty="0"/>
              <a:t> </a:t>
            </a:r>
            <a:r>
              <a:rPr lang="en-US" sz="2000" b="1" u="sng" dirty="0" err="1"/>
              <a:t>Живковић</a:t>
            </a:r>
            <a:endParaRPr lang="en-US" sz="2000" b="1" u="sng" dirty="0"/>
          </a:p>
        </p:txBody>
      </p:sp>
      <p:pic>
        <p:nvPicPr>
          <p:cNvPr id="1026"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3688" y="714682"/>
            <a:ext cx="5662612" cy="16208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accel="50000" decel="50000" fill="hold" grpId="0" nodeType="clickEffect">
                                  <p:stCondLst>
                                    <p:cond delay="0"/>
                                  </p:stCondLst>
                                  <p:childTnLst>
                                    <p:animMotion origin="layout" path="M 0 0 C 0.069 0 0.125 0.056 0.125 0.125 C 0.125 0.194 0.069 0.25 0 0.25 C -0.069 0.25 -0.125 0.194 -0.125 0.125 C -0.125 0.056 -0.069 0 0 0 Z" pathEditMode="relative" ptsTypes="">
                                      <p:cBhvr>
                                        <p:cTn id="6" dur="2000" fill="hold"/>
                                        <p:tgtEl>
                                          <p:spTgt spid="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26" presetClass="emph" presetSubtype="0" fill="hold" nodeType="clickEffect">
                                  <p:stCondLst>
                                    <p:cond delay="0"/>
                                  </p:stCondLst>
                                  <p:childTnLst>
                                    <p:animEffect transition="out" filter="fade">
                                      <p:cBhvr>
                                        <p:cTn id="10" dur="500" tmFilter="0, 0; .2, .5; .8, .5; 1, 0"/>
                                        <p:tgtEl>
                                          <p:spTgt spid="3">
                                            <p:txEl>
                                              <p:pRg st="0" end="0"/>
                                            </p:txEl>
                                          </p:spTgt>
                                        </p:tgtEl>
                                      </p:cBhvr>
                                    </p:animEffect>
                                    <p:animScale>
                                      <p:cBhvr>
                                        <p:cTn id="11" dur="250" autoRev="1" fill="hold"/>
                                        <p:tgtEl>
                                          <p:spTgt spid="3">
                                            <p:txEl>
                                              <p:pRg st="0" end="0"/>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b="1" dirty="0">
                <a:latin typeface="Arial" pitchFamily="34" charset="0"/>
                <a:cs typeface="Arial" pitchFamily="34" charset="0"/>
              </a:rPr>
              <a:t>Digital map</a:t>
            </a:r>
            <a:r>
              <a:rPr lang="en-US" sz="3600" dirty="0">
                <a:latin typeface="Arial" pitchFamily="34" charset="0"/>
                <a:cs typeface="Arial" pitchFamily="34" charset="0"/>
              </a:rPr>
              <a:t/>
            </a:r>
            <a:br>
              <a:rPr lang="en-US" sz="3600" dirty="0">
                <a:latin typeface="Arial" pitchFamily="34" charset="0"/>
                <a:cs typeface="Arial" pitchFamily="34" charset="0"/>
              </a:rPr>
            </a:br>
            <a:endParaRPr lang="en-US" sz="3600" dirty="0">
              <a:latin typeface="Arial" pitchFamily="34" charset="0"/>
              <a:cs typeface="Arial" pitchFamily="34" charset="0"/>
            </a:endParaRPr>
          </a:p>
        </p:txBody>
      </p:sp>
      <p:sp>
        <p:nvSpPr>
          <p:cNvPr id="3" name="Content Placeholder 2"/>
          <p:cNvSpPr>
            <a:spLocks noGrp="1"/>
          </p:cNvSpPr>
          <p:nvPr>
            <p:ph sz="quarter" idx="1"/>
          </p:nvPr>
        </p:nvSpPr>
        <p:spPr/>
        <p:txBody>
          <a:bodyPr>
            <a:normAutofit fontScale="62500" lnSpcReduction="20000"/>
          </a:bodyPr>
          <a:lstStyle/>
          <a:p>
            <a:pPr algn="just"/>
            <a:r>
              <a:rPr lang="en-US" dirty="0">
                <a:latin typeface="Arial" pitchFamily="34" charset="0"/>
                <a:cs typeface="Arial" pitchFamily="34" charset="0"/>
              </a:rPr>
              <a:t>Two small, but ambitious, expeditions have been organized in </a:t>
            </a:r>
            <a:r>
              <a:rPr lang="en-US" dirty="0" err="1">
                <a:latin typeface="Arial" pitchFamily="34" charset="0"/>
                <a:cs typeface="Arial" pitchFamily="34" charset="0"/>
              </a:rPr>
              <a:t>Toplica</a:t>
            </a:r>
            <a:r>
              <a:rPr lang="en-US" dirty="0">
                <a:latin typeface="Arial" pitchFamily="34" charset="0"/>
                <a:cs typeface="Arial" pitchFamily="34" charset="0"/>
              </a:rPr>
              <a:t> since </a:t>
            </a:r>
            <a:r>
              <a:rPr lang="en-US" dirty="0" smtClean="0">
                <a:latin typeface="Arial" pitchFamily="34" charset="0"/>
                <a:cs typeface="Arial" pitchFamily="34" charset="0"/>
              </a:rPr>
              <a:t>2002 by supports of professor </a:t>
            </a:r>
            <a:r>
              <a:rPr lang="en-US" dirty="0" err="1" smtClean="0">
                <a:latin typeface="Arial" pitchFamily="34" charset="0"/>
                <a:cs typeface="Arial" pitchFamily="34" charset="0"/>
              </a:rPr>
              <a:t>Zarko</a:t>
            </a:r>
            <a:r>
              <a:rPr lang="en-US" dirty="0" smtClean="0">
                <a:latin typeface="Arial" pitchFamily="34" charset="0"/>
                <a:cs typeface="Arial" pitchFamily="34" charset="0"/>
              </a:rPr>
              <a:t> </a:t>
            </a:r>
            <a:r>
              <a:rPr lang="en-US" dirty="0" err="1" smtClean="0">
                <a:latin typeface="Arial" pitchFamily="34" charset="0"/>
                <a:cs typeface="Arial" pitchFamily="34" charset="0"/>
              </a:rPr>
              <a:t>Mijajlovic</a:t>
            </a:r>
            <a:r>
              <a:rPr lang="en-US" dirty="0" smtClean="0">
                <a:latin typeface="Arial" pitchFamily="34" charset="0"/>
                <a:cs typeface="Arial" pitchFamily="34" charset="0"/>
              </a:rPr>
              <a:t> , </a:t>
            </a:r>
            <a:r>
              <a:rPr lang="en-US" dirty="0">
                <a:latin typeface="Arial" pitchFamily="34" charset="0"/>
                <a:cs typeface="Arial" pitchFamily="34" charset="0"/>
              </a:rPr>
              <a:t>and almost all archeological and sacral localities out of one hundred in the whole region have been successfully processed. The researchers spent on the roads with asphalt and not passable ones in this region altogether more than 80 days and passed more than 3500 km. All expeditions were organized and in most cases financed by the authors of this paper, or from time to time supported by project No III4006.  Beside geographical data, we took several thousands of photos during these journeys, many of these photos selected for the database (</a:t>
            </a:r>
            <a:r>
              <a:rPr lang="en-US" dirty="0">
                <a:latin typeface="Arial" pitchFamily="34" charset="0"/>
                <a:cs typeface="Arial" pitchFamily="34" charset="0"/>
                <a:hlinkClick r:id="rId2"/>
              </a:rPr>
              <a:t>Laurini</a:t>
            </a:r>
            <a:r>
              <a:rPr lang="en-US" dirty="0">
                <a:latin typeface="Arial" pitchFamily="34" charset="0"/>
                <a:cs typeface="Arial" pitchFamily="34" charset="0"/>
              </a:rPr>
              <a:t>,1998). Our survey resulted in a large interactive map of the </a:t>
            </a:r>
            <a:r>
              <a:rPr lang="en-US" dirty="0" err="1">
                <a:latin typeface="Arial" pitchFamily="34" charset="0"/>
                <a:cs typeface="Arial" pitchFamily="34" charset="0"/>
              </a:rPr>
              <a:t>Toplica</a:t>
            </a:r>
            <a:r>
              <a:rPr lang="en-US" dirty="0">
                <a:latin typeface="Arial" pitchFamily="34" charset="0"/>
                <a:cs typeface="Arial" pitchFamily="34" charset="0"/>
              </a:rPr>
              <a:t> District with 6 layers covering physical geographical data, settlements, roads, hydrography and cultural monuments. For tourism understanding market most valuable layers present in geographical position, geo-spatial availability and historical and archeological richness. Total sum of all times on the roads, we calculated with software into our GIS devices, </a:t>
            </a:r>
            <a:r>
              <a:rPr lang="en-US" dirty="0" err="1">
                <a:latin typeface="Arial" pitchFamily="34" charset="0"/>
                <a:cs typeface="Arial" pitchFamily="34" charset="0"/>
              </a:rPr>
              <a:t>EasyGPS</a:t>
            </a:r>
            <a:r>
              <a:rPr lang="en-US" dirty="0">
                <a:latin typeface="Arial" pitchFamily="34" charset="0"/>
                <a:cs typeface="Arial" pitchFamily="34" charset="0"/>
              </a:rPr>
              <a:t> GPS Software for Windows. http://www.easygps.com/gps-receivers/free-garmin-software.asp.</a:t>
            </a:r>
          </a:p>
          <a:p>
            <a:endParaRPr lang="en-US" dirty="0"/>
          </a:p>
        </p:txBody>
      </p:sp>
    </p:spTree>
    <p:extLst>
      <p:ext uri="{BB962C8B-B14F-4D97-AF65-F5344CB8AC3E}">
        <p14:creationId xmlns:p14="http://schemas.microsoft.com/office/powerpoint/2010/main" val="3167748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latin typeface="Arial" pitchFamily="34" charset="0"/>
                <a:cs typeface="Arial" pitchFamily="34" charset="0"/>
              </a:rPr>
              <a:t>Conclusion</a:t>
            </a:r>
            <a:r>
              <a:rPr lang="en-US" dirty="0"/>
              <a:t/>
            </a:r>
            <a:br>
              <a:rPr lang="en-US" dirty="0"/>
            </a:br>
            <a:r>
              <a:rPr lang="sr-Cyrl-RS" dirty="0" smtClean="0"/>
              <a:t> </a:t>
            </a:r>
            <a:endParaRPr lang="en-US" dirty="0"/>
          </a:p>
        </p:txBody>
      </p:sp>
      <p:sp>
        <p:nvSpPr>
          <p:cNvPr id="3" name="Content Placeholder 2"/>
          <p:cNvSpPr>
            <a:spLocks noGrp="1"/>
          </p:cNvSpPr>
          <p:nvPr>
            <p:ph sz="quarter" idx="1"/>
          </p:nvPr>
        </p:nvSpPr>
        <p:spPr>
          <a:xfrm>
            <a:off x="612648" y="1600200"/>
            <a:ext cx="8153400" cy="5043510"/>
          </a:xfrm>
        </p:spPr>
        <p:txBody>
          <a:bodyPr>
            <a:normAutofit fontScale="77500" lnSpcReduction="20000"/>
          </a:bodyPr>
          <a:lstStyle/>
          <a:p>
            <a:pPr marL="0" indent="0" algn="just">
              <a:buNone/>
            </a:pPr>
            <a:r>
              <a:rPr lang="en-US" dirty="0" smtClean="0"/>
              <a:t>The </a:t>
            </a:r>
            <a:r>
              <a:rPr lang="en-US" dirty="0"/>
              <a:t>archeological layer of the presented digital map depicts most of the archeological and sacral objects in the </a:t>
            </a:r>
            <a:r>
              <a:rPr lang="en-US" dirty="0" err="1"/>
              <a:t>Toplica</a:t>
            </a:r>
            <a:r>
              <a:rPr lang="en-US" dirty="0"/>
              <a:t> District, about 226 of them, 35 objects described and elaborated, with better tourism marketing many of them can be presented for the first time for domestic and international tourists. In addition to the geographical entities, such as geographical coordinates of these objects, it also contains other valuable information such as pointers to related photos, texts and dating. We believe that the implementation of this map Google map, particularly when it is accessible on internet servers, will contribute to a better </a:t>
            </a:r>
            <a:r>
              <a:rPr lang="en-US" dirty="0" err="1"/>
              <a:t>recognizability</a:t>
            </a:r>
            <a:r>
              <a:rPr lang="en-US" dirty="0"/>
              <a:t> of the touristic offer of the area. Touristic agencies will be able to use the application so that their promotion and valorization will be manifested. The average altitude of the objects together with the supplementary infrastructure shows the objective accessibility of the historical and cultural objects. The highest concentration of the objects lies in the altitude band between 300 m and 600 m, within that zone there are 79% of all objects, whereas the object percentage lower than 300 m is 12% and 9% over 600 m. </a:t>
            </a:r>
            <a:endParaRPr lang="en-US" dirty="0" smtClean="0">
              <a:latin typeface="Calibri" pitchFamily="34" charset="0"/>
              <a:cs typeface="Calibri" pitchFamily="34" charset="0"/>
            </a:endParaRPr>
          </a:p>
          <a:p>
            <a:pPr>
              <a:buFont typeface="Wingdings" pitchFamily="2" charset="2"/>
              <a:buChar char="v"/>
            </a:pPr>
            <a:endParaRPr lang="en-US" dirty="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98504" cy="1340768"/>
          </a:xfrm>
        </p:spPr>
        <p:txBody>
          <a:bodyPr>
            <a:noAutofit/>
          </a:bodyPr>
          <a:lstStyle/>
          <a:p>
            <a:r>
              <a:rPr lang="en-US" sz="1600" dirty="0" smtClean="0"/>
              <a:t/>
            </a:r>
            <a:br>
              <a:rPr lang="en-US" sz="1600" dirty="0" smtClean="0"/>
            </a:br>
            <a:r>
              <a:rPr lang="en-US" sz="1400" b="1" dirty="0" smtClean="0">
                <a:latin typeface="Arial" pitchFamily="34" charset="0"/>
                <a:cs typeface="Arial" pitchFamily="34" charset="0"/>
              </a:rPr>
              <a:t>Fig. 1  </a:t>
            </a:r>
            <a:r>
              <a:rPr lang="en-US" sz="1400" b="1" dirty="0">
                <a:latin typeface="Arial" pitchFamily="34" charset="0"/>
                <a:cs typeface="Arial" pitchFamily="34" charset="0"/>
              </a:rPr>
              <a:t>The map of investigated archeological and historical objects in the </a:t>
            </a:r>
            <a:r>
              <a:rPr lang="en-US" sz="1400" b="1" dirty="0" err="1">
                <a:latin typeface="Arial" pitchFamily="34" charset="0"/>
                <a:cs typeface="Arial" pitchFamily="34" charset="0"/>
              </a:rPr>
              <a:t>Toplica</a:t>
            </a:r>
            <a:r>
              <a:rPr lang="en-US" sz="1400" b="1" dirty="0">
                <a:latin typeface="Arial" pitchFamily="34" charset="0"/>
                <a:cs typeface="Arial" pitchFamily="34" charset="0"/>
              </a:rPr>
              <a:t> region for period of expeditions (2002-2006, 2009-2012), with cultural heritage cites in over than 7000 years. These objects explored and investigated across two expeditions. The main objects we divided on: Neolith settlements, Roman bath, Church, Remains of Church, Tower, Fortress, Holy places, Geo-heritage. </a:t>
            </a:r>
            <a:br>
              <a:rPr lang="en-US" sz="1400" b="1" dirty="0">
                <a:latin typeface="Arial" pitchFamily="34" charset="0"/>
                <a:cs typeface="Arial" pitchFamily="34" charset="0"/>
              </a:rPr>
            </a:br>
            <a:endParaRPr lang="en-US" sz="1400" b="1" dirty="0">
              <a:latin typeface="Arial" pitchFamily="34" charset="0"/>
              <a:cs typeface="Arial" pitchFamily="34" charset="0"/>
            </a:endParaRPr>
          </a:p>
        </p:txBody>
      </p:sp>
      <p:pic>
        <p:nvPicPr>
          <p:cNvPr id="2050" name="Picture 2" descr="C:\Users\KORISNIK\Desktop\Two divided municipalites with same strategy\Figures\Final Figures\Figure 2.tif"/>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115616" y="1477731"/>
            <a:ext cx="7056784" cy="5375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3021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Effect transition="in" filter="fade">
                                      <p:cBhvr>
                                        <p:cTn id="13" dur="1000"/>
                                        <p:tgtEl>
                                          <p:spTgt spid="2050"/>
                                        </p:tgtEl>
                                      </p:cBhvr>
                                    </p:animEffect>
                                    <p:anim calcmode="lin" valueType="num">
                                      <p:cBhvr>
                                        <p:cTn id="14" dur="1000" fill="hold"/>
                                        <p:tgtEl>
                                          <p:spTgt spid="2050"/>
                                        </p:tgtEl>
                                        <p:attrNameLst>
                                          <p:attrName>ppt_x</p:attrName>
                                        </p:attrNameLst>
                                      </p:cBhvr>
                                      <p:tavLst>
                                        <p:tav tm="0">
                                          <p:val>
                                            <p:strVal val="#ppt_x"/>
                                          </p:val>
                                        </p:tav>
                                        <p:tav tm="100000">
                                          <p:val>
                                            <p:strVal val="#ppt_x"/>
                                          </p:val>
                                        </p:tav>
                                      </p:tavLst>
                                    </p:anim>
                                    <p:anim calcmode="lin" valueType="num">
                                      <p:cBhvr>
                                        <p:cTn id="15"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400" b="1" dirty="0" smtClean="0">
                <a:latin typeface="Arial" pitchFamily="34" charset="0"/>
                <a:cs typeface="Arial" pitchFamily="34" charset="0"/>
              </a:rPr>
              <a:t>Fig.2 </a:t>
            </a:r>
            <a:r>
              <a:rPr lang="en-US" sz="1400" b="1" dirty="0">
                <a:latin typeface="Arial" pitchFamily="34" charset="0"/>
                <a:cs typeface="Arial" pitchFamily="34" charset="0"/>
              </a:rPr>
              <a:t>On the map we are for the first time presented by use of ordinary </a:t>
            </a:r>
            <a:r>
              <a:rPr lang="en-US" sz="1400" b="1" dirty="0" err="1">
                <a:latin typeface="Arial" pitchFamily="34" charset="0"/>
                <a:cs typeface="Arial" pitchFamily="34" charset="0"/>
              </a:rPr>
              <a:t>kriging</a:t>
            </a:r>
            <a:r>
              <a:rPr lang="en-US" sz="1400" b="1" dirty="0">
                <a:latin typeface="Arial" pitchFamily="34" charset="0"/>
                <a:cs typeface="Arial" pitchFamily="34" charset="0"/>
              </a:rPr>
              <a:t> method of interpolation archeological-historical </a:t>
            </a:r>
            <a:r>
              <a:rPr lang="en-US" sz="1400" b="1" dirty="0" err="1">
                <a:latin typeface="Arial" pitchFamily="34" charset="0"/>
                <a:cs typeface="Arial" pitchFamily="34" charset="0"/>
              </a:rPr>
              <a:t>isolines</a:t>
            </a:r>
            <a:r>
              <a:rPr lang="en-US" sz="1400" b="1" dirty="0">
                <a:latin typeface="Arial" pitchFamily="34" charset="0"/>
                <a:cs typeface="Arial" pitchFamily="34" charset="0"/>
              </a:rPr>
              <a:t> with average equal density. Maximum objects presented with value 5.0, minimum with 0.5. </a:t>
            </a:r>
          </a:p>
        </p:txBody>
      </p:sp>
      <p:pic>
        <p:nvPicPr>
          <p:cNvPr id="3074" name="Picture 2" descr="C:\Users\KORISNIK\Desktop\Two divided municipalites with same strategy\Figures\Final Figures\Figure 7.tif"/>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628800"/>
            <a:ext cx="7192826" cy="4622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9898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fade">
                                      <p:cBhvr>
                                        <p:cTn id="13"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400" b="1" dirty="0" smtClean="0">
                <a:latin typeface="Arial" pitchFamily="34" charset="0"/>
                <a:cs typeface="Arial" pitchFamily="34" charset="0"/>
              </a:rPr>
              <a:t>Fig.3 </a:t>
            </a:r>
            <a:r>
              <a:rPr lang="en-US" sz="1400" b="1" dirty="0">
                <a:latin typeface="Arial" pitchFamily="34" charset="0"/>
                <a:cs typeface="Arial" pitchFamily="34" charset="0"/>
              </a:rPr>
              <a:t>Map of </a:t>
            </a:r>
            <a:r>
              <a:rPr lang="en-US" sz="1400" b="1" dirty="0" err="1">
                <a:latin typeface="Arial" pitchFamily="34" charset="0"/>
                <a:cs typeface="Arial" pitchFamily="34" charset="0"/>
              </a:rPr>
              <a:t>Toplica</a:t>
            </a:r>
            <a:r>
              <a:rPr lang="en-US" sz="1400" b="1" dirty="0">
                <a:latin typeface="Arial" pitchFamily="34" charset="0"/>
                <a:cs typeface="Arial" pitchFamily="34" charset="0"/>
              </a:rPr>
              <a:t> District with total number of investigated and don’t instigated archeological objects. This preview present with elevation of objects, red color objects with high altitude, yellow medium, green low, and blue the lowest.</a:t>
            </a:r>
          </a:p>
        </p:txBody>
      </p:sp>
      <p:pic>
        <p:nvPicPr>
          <p:cNvPr id="4098" name="Picture 2" descr="C:\Users\KORISNIK\Desktop\Two divided municipalites with same strategy\Figures\Final Figures\Figure 8.tif"/>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1043608" y="1556792"/>
            <a:ext cx="7258502" cy="4800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4001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098"/>
                                        </p:tgtEl>
                                        <p:attrNameLst>
                                          <p:attrName>style.visibility</p:attrName>
                                        </p:attrNameLst>
                                      </p:cBhvr>
                                      <p:to>
                                        <p:strVal val="visible"/>
                                      </p:to>
                                    </p:set>
                                    <p:anim calcmode="lin" valueType="num">
                                      <p:cBhvr additive="base">
                                        <p:cTn id="13" dur="500" fill="hold"/>
                                        <p:tgtEl>
                                          <p:spTgt spid="4098"/>
                                        </p:tgtEl>
                                        <p:attrNameLst>
                                          <p:attrName>ppt_x</p:attrName>
                                        </p:attrNameLst>
                                      </p:cBhvr>
                                      <p:tavLst>
                                        <p:tav tm="0">
                                          <p:val>
                                            <p:strVal val="#ppt_x"/>
                                          </p:val>
                                        </p:tav>
                                        <p:tav tm="100000">
                                          <p:val>
                                            <p:strVal val="#ppt_x"/>
                                          </p:val>
                                        </p:tav>
                                      </p:tavLst>
                                    </p:anim>
                                    <p:anim calcmode="lin" valueType="num">
                                      <p:cBhvr additive="base">
                                        <p:cTn id="14"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b="1" dirty="0" smtClean="0"/>
              <a:t/>
            </a:r>
            <a:br>
              <a:rPr lang="en-US" sz="4800" b="1" dirty="0" smtClean="0"/>
            </a:br>
            <a:r>
              <a:rPr lang="en-US" sz="4800" b="1" dirty="0" smtClean="0">
                <a:latin typeface="Arial" pitchFamily="34" charset="0"/>
                <a:cs typeface="Arial" pitchFamily="34" charset="0"/>
              </a:rPr>
              <a:t>Abstract</a:t>
            </a:r>
            <a:r>
              <a:rPr lang="en-US" sz="4800" b="1" dirty="0">
                <a:latin typeface="Arial" pitchFamily="34" charset="0"/>
                <a:cs typeface="Arial" pitchFamily="34" charset="0"/>
              </a:rPr>
              <a:t/>
            </a:r>
            <a:br>
              <a:rPr lang="en-US" sz="4800" b="1" dirty="0">
                <a:latin typeface="Arial" pitchFamily="34" charset="0"/>
                <a:cs typeface="Arial" pitchFamily="34" charset="0"/>
              </a:rPr>
            </a:br>
            <a:endParaRPr lang="en-US" sz="4800" b="1" dirty="0">
              <a:latin typeface="Arial" pitchFamily="34" charset="0"/>
              <a:cs typeface="Arial" pitchFamily="34" charset="0"/>
            </a:endParaRPr>
          </a:p>
        </p:txBody>
      </p:sp>
      <p:sp>
        <p:nvSpPr>
          <p:cNvPr id="3" name="Content Placeholder 2"/>
          <p:cNvSpPr>
            <a:spLocks noGrp="1"/>
          </p:cNvSpPr>
          <p:nvPr>
            <p:ph sz="quarter" idx="1"/>
          </p:nvPr>
        </p:nvSpPr>
        <p:spPr>
          <a:xfrm>
            <a:off x="0" y="1600200"/>
            <a:ext cx="8892480" cy="5257800"/>
          </a:xfrm>
        </p:spPr>
        <p:txBody>
          <a:bodyPr>
            <a:normAutofit/>
          </a:bodyPr>
          <a:lstStyle/>
          <a:p>
            <a:pPr algn="just">
              <a:buFont typeface="Wingdings" pitchFamily="2" charset="2"/>
              <a:buChar char="v"/>
            </a:pPr>
            <a:r>
              <a:rPr lang="en-US" sz="2400" dirty="0" smtClean="0">
                <a:latin typeface="Arial" pitchFamily="34" charset="0"/>
                <a:cs typeface="Arial" pitchFamily="34" charset="0"/>
              </a:rPr>
              <a:t>In </a:t>
            </a:r>
            <a:r>
              <a:rPr lang="en-US" sz="2400" dirty="0">
                <a:latin typeface="Arial" pitchFamily="34" charset="0"/>
                <a:cs typeface="Arial" pitchFamily="34" charset="0"/>
              </a:rPr>
              <a:t>this </a:t>
            </a:r>
            <a:r>
              <a:rPr lang="en-US" sz="2400" dirty="0" smtClean="0">
                <a:latin typeface="Arial" pitchFamily="34" charset="0"/>
                <a:cs typeface="Arial" pitchFamily="34" charset="0"/>
              </a:rPr>
              <a:t>presentation </a:t>
            </a:r>
            <a:r>
              <a:rPr lang="en-US" sz="2400" dirty="0">
                <a:latin typeface="Arial" pitchFamily="34" charset="0"/>
                <a:cs typeface="Arial" pitchFamily="34" charset="0"/>
              </a:rPr>
              <a:t>we explain a decade long investigation of historical, sacral and archeological sites in the </a:t>
            </a:r>
            <a:r>
              <a:rPr lang="en-US" sz="2400" dirty="0" err="1">
                <a:latin typeface="Arial" pitchFamily="34" charset="0"/>
                <a:cs typeface="Arial" pitchFamily="34" charset="0"/>
              </a:rPr>
              <a:t>Toplica</a:t>
            </a:r>
            <a:r>
              <a:rPr lang="en-US" sz="2400" dirty="0">
                <a:latin typeface="Arial" pitchFamily="34" charset="0"/>
                <a:cs typeface="Arial" pitchFamily="34" charset="0"/>
              </a:rPr>
              <a:t> District. The Republic of Serbia covers a small area of 88804 km</a:t>
            </a:r>
            <a:r>
              <a:rPr lang="en-US" sz="2400" baseline="30000" dirty="0">
                <a:latin typeface="Arial" pitchFamily="34" charset="0"/>
                <a:cs typeface="Arial" pitchFamily="34" charset="0"/>
              </a:rPr>
              <a:t>2</a:t>
            </a:r>
            <a:r>
              <a:rPr lang="en-US" sz="2400" dirty="0">
                <a:latin typeface="Arial" pitchFamily="34" charset="0"/>
                <a:cs typeface="Arial" pitchFamily="34" charset="0"/>
              </a:rPr>
              <a:t>, but the number of archeological sites is large with an area of </a:t>
            </a:r>
            <a:r>
              <a:rPr lang="en-US" sz="2400" dirty="0" err="1">
                <a:latin typeface="Arial" pitchFamily="34" charset="0"/>
                <a:cs typeface="Arial" pitchFamily="34" charset="0"/>
              </a:rPr>
              <a:t>Toplica</a:t>
            </a:r>
            <a:r>
              <a:rPr lang="en-US" sz="2400" dirty="0">
                <a:latin typeface="Arial" pitchFamily="34" charset="0"/>
                <a:cs typeface="Arial" pitchFamily="34" charset="0"/>
              </a:rPr>
              <a:t> District of 2231 km</a:t>
            </a:r>
            <a:r>
              <a:rPr lang="en-US" sz="2400" baseline="30000" dirty="0">
                <a:latin typeface="Arial" pitchFamily="34" charset="0"/>
                <a:cs typeface="Arial" pitchFamily="34" charset="0"/>
              </a:rPr>
              <a:t>2</a:t>
            </a:r>
            <a:endParaRPr lang="sr-Cyrl-RS" sz="2400" dirty="0" smtClean="0">
              <a:latin typeface="Arial" pitchFamily="34" charset="0"/>
              <a:cs typeface="Arial" pitchFamily="34" charset="0"/>
            </a:endParaRPr>
          </a:p>
          <a:p>
            <a:pPr algn="just">
              <a:buFont typeface="Wingdings" pitchFamily="2" charset="2"/>
              <a:buChar char="v"/>
            </a:pPr>
            <a:r>
              <a:rPr lang="en-US" sz="2400" dirty="0" smtClean="0">
                <a:latin typeface="Arial" pitchFamily="34" charset="0"/>
                <a:cs typeface="Arial" pitchFamily="34" charset="0"/>
              </a:rPr>
              <a:t>Cultural </a:t>
            </a:r>
            <a:r>
              <a:rPr lang="en-US" sz="2400" dirty="0">
                <a:latin typeface="Arial" pitchFamily="34" charset="0"/>
                <a:cs typeface="Arial" pitchFamily="34" charset="0"/>
              </a:rPr>
              <a:t>changes during more than 7000 years, with many sites of cultural heritage give a full consideration for new domestic and international expeditions aimed at potential tourism valorization. The positions of sacral objects are registered, from the Neolith period to the modern times.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additive="base">
                                        <p:cTn id="20"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b="1" dirty="0" smtClean="0"/>
              <a:t/>
            </a:r>
            <a:br>
              <a:rPr lang="en-US" sz="4800" b="1" dirty="0" smtClean="0"/>
            </a:br>
            <a:r>
              <a:rPr lang="en-US" sz="4800" b="1" dirty="0" smtClean="0"/>
              <a:t>Introduction</a:t>
            </a:r>
            <a:r>
              <a:rPr lang="en-US" sz="4800" dirty="0"/>
              <a:t/>
            </a:r>
            <a:br>
              <a:rPr lang="en-US" sz="4800" dirty="0"/>
            </a:br>
            <a:endParaRPr lang="en-US" sz="4800" dirty="0"/>
          </a:p>
        </p:txBody>
      </p:sp>
      <p:sp>
        <p:nvSpPr>
          <p:cNvPr id="3" name="Content Placeholder 2"/>
          <p:cNvSpPr>
            <a:spLocks noGrp="1"/>
          </p:cNvSpPr>
          <p:nvPr>
            <p:ph sz="quarter" idx="1"/>
          </p:nvPr>
        </p:nvSpPr>
        <p:spPr>
          <a:xfrm>
            <a:off x="467544" y="1600200"/>
            <a:ext cx="8298504" cy="4709120"/>
          </a:xfrm>
        </p:spPr>
        <p:txBody>
          <a:bodyPr>
            <a:normAutofit/>
          </a:bodyPr>
          <a:lstStyle/>
          <a:p>
            <a:pPr algn="just">
              <a:buFont typeface="Wingdings" pitchFamily="2" charset="2"/>
              <a:buChar char="v"/>
            </a:pPr>
            <a:r>
              <a:rPr lang="en-US" sz="2400" dirty="0">
                <a:latin typeface="Arial" pitchFamily="34" charset="0"/>
                <a:cs typeface="Arial" pitchFamily="34" charset="0"/>
              </a:rPr>
              <a:t>The Web mapping of an area of tourism resources has had an enormous growth today (</a:t>
            </a:r>
            <a:r>
              <a:rPr lang="en-US" sz="2400" dirty="0" err="1">
                <a:latin typeface="Arial" pitchFamily="34" charset="0"/>
                <a:cs typeface="Arial" pitchFamily="34" charset="0"/>
              </a:rPr>
              <a:t>Nivala</a:t>
            </a:r>
            <a:r>
              <a:rPr lang="en-US" sz="2400" dirty="0">
                <a:latin typeface="Arial" pitchFamily="34" charset="0"/>
                <a:cs typeface="Arial" pitchFamily="34" charset="0"/>
              </a:rPr>
              <a:t> et al.,2008).  Many portals across the world don’t have a fluent and precious web presentation, especially when they must present many layers of history over the time scale of cultural change (Meethan,2003). Today the modern world distinguished by high flow of information, speed and appearance of tourism information, will affect potential tourists. Some internet portals have a tourism presentation on main World languages. </a:t>
            </a:r>
          </a:p>
          <a:p>
            <a:pPr algn="just">
              <a:buFont typeface="Wingdings" pitchFamily="2" charset="2"/>
              <a:buChar char="v"/>
            </a:pPr>
            <a:endParaRPr lang="en-US" sz="3000" dirty="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Preface </a:t>
            </a:r>
            <a:endParaRPr lang="en-US" dirty="0"/>
          </a:p>
        </p:txBody>
      </p:sp>
      <p:sp>
        <p:nvSpPr>
          <p:cNvPr id="3" name="Content Placeholder 2"/>
          <p:cNvSpPr>
            <a:spLocks noGrp="1"/>
          </p:cNvSpPr>
          <p:nvPr>
            <p:ph sz="quarter" idx="1"/>
          </p:nvPr>
        </p:nvSpPr>
        <p:spPr/>
        <p:txBody>
          <a:bodyPr>
            <a:normAutofit fontScale="85000" lnSpcReduction="20000"/>
          </a:bodyPr>
          <a:lstStyle/>
          <a:p>
            <a:pPr>
              <a:buFont typeface="Wingdings" pitchFamily="2" charset="2"/>
              <a:buChar char="v"/>
            </a:pPr>
            <a:r>
              <a:rPr lang="en-US" dirty="0" smtClean="0"/>
              <a:t>However, the profit of tourism in the </a:t>
            </a:r>
            <a:r>
              <a:rPr lang="en-US" dirty="0" err="1" smtClean="0"/>
              <a:t>Toplica</a:t>
            </a:r>
            <a:r>
              <a:rPr lang="en-US" dirty="0" smtClean="0"/>
              <a:t> District makes only 3% of the total export (Lukić,2012). The richness of cultural, historical and archeological locations in different time of history gives possibilities to a new approach for better recognition of cultural tourism resources. In the </a:t>
            </a:r>
            <a:r>
              <a:rPr lang="en-US" dirty="0" err="1" smtClean="0"/>
              <a:t>Toplica</a:t>
            </a:r>
            <a:r>
              <a:rPr lang="en-US" dirty="0" smtClean="0"/>
              <a:t> District as well apart as from archeological sites, there are numerous sacral objects (</a:t>
            </a:r>
            <a:r>
              <a:rPr lang="en-US" dirty="0" err="1" smtClean="0"/>
              <a:t>Joci</a:t>
            </a:r>
            <a:r>
              <a:rPr lang="sr-Latn-RS" dirty="0" smtClean="0"/>
              <a:t>ć,2007, pp 12-15</a:t>
            </a:r>
            <a:r>
              <a:rPr lang="en-US" dirty="0" smtClean="0"/>
              <a:t>).  Some of them are: orthodox churches, monasteries, and old pre-Christian sanctuaries, mostly from the Roman period (1</a:t>
            </a:r>
            <a:r>
              <a:rPr lang="en-US" baseline="30000" dirty="0" smtClean="0"/>
              <a:t>st</a:t>
            </a:r>
            <a:r>
              <a:rPr lang="en-US" dirty="0" smtClean="0"/>
              <a:t> -5</a:t>
            </a:r>
            <a:r>
              <a:rPr lang="en-US" baseline="30000" dirty="0" smtClean="0"/>
              <a:t>th</a:t>
            </a:r>
            <a:r>
              <a:rPr lang="en-US" dirty="0" smtClean="0"/>
              <a:t> C.) and remains from the Ottoman period (15</a:t>
            </a:r>
            <a:r>
              <a:rPr lang="en-US" baseline="30000" dirty="0" smtClean="0"/>
              <a:t>th</a:t>
            </a:r>
            <a:r>
              <a:rPr lang="en-US" dirty="0" smtClean="0"/>
              <a:t> -19</a:t>
            </a:r>
            <a:r>
              <a:rPr lang="en-US" baseline="30000" dirty="0" smtClean="0"/>
              <a:t>th</a:t>
            </a:r>
            <a:r>
              <a:rPr lang="en-US" dirty="0" smtClean="0"/>
              <a:t> C.). Some of the most important archeological sites related to the early history of the Balkans and also related to the history of Serbia are from the middle ages.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Preface </a:t>
            </a:r>
            <a:endParaRPr lang="en-US" sz="4800" dirty="0"/>
          </a:p>
        </p:txBody>
      </p:sp>
      <p:sp>
        <p:nvSpPr>
          <p:cNvPr id="3" name="Content Placeholder 2"/>
          <p:cNvSpPr>
            <a:spLocks noGrp="1"/>
          </p:cNvSpPr>
          <p:nvPr>
            <p:ph sz="quarter" idx="1"/>
          </p:nvPr>
        </p:nvSpPr>
        <p:spPr/>
        <p:txBody>
          <a:bodyPr>
            <a:normAutofit fontScale="85000" lnSpcReduction="20000"/>
          </a:bodyPr>
          <a:lstStyle/>
          <a:p>
            <a:pPr algn="just"/>
            <a:r>
              <a:rPr lang="en-US" dirty="0">
                <a:latin typeface="Arial" pitchFamily="34" charset="0"/>
                <a:cs typeface="Arial" pitchFamily="34" charset="0"/>
              </a:rPr>
              <a:t>In the area of </a:t>
            </a:r>
            <a:r>
              <a:rPr lang="en-US" dirty="0" err="1">
                <a:latin typeface="Arial" pitchFamily="34" charset="0"/>
                <a:cs typeface="Arial" pitchFamily="34" charset="0"/>
              </a:rPr>
              <a:t>Kuršumlija</a:t>
            </a:r>
            <a:r>
              <a:rPr lang="en-US" dirty="0">
                <a:latin typeface="Arial" pitchFamily="34" charset="0"/>
                <a:cs typeface="Arial" pitchFamily="34" charset="0"/>
              </a:rPr>
              <a:t> Municipality important churches and monasteries are: Monastery of </a:t>
            </a:r>
            <a:r>
              <a:rPr lang="en-US" dirty="0" err="1">
                <a:latin typeface="Arial" pitchFamily="34" charset="0"/>
                <a:cs typeface="Arial" pitchFamily="34" charset="0"/>
              </a:rPr>
              <a:t>Sv</a:t>
            </a:r>
            <a:r>
              <a:rPr lang="en-US" dirty="0">
                <a:latin typeface="Arial" pitchFamily="34" charset="0"/>
                <a:cs typeface="Arial" pitchFamily="34" charset="0"/>
              </a:rPr>
              <a:t>. Nikola (Saint Nicholas), and the Monastery of </a:t>
            </a:r>
            <a:r>
              <a:rPr lang="en-US" dirty="0" err="1">
                <a:latin typeface="Arial" pitchFamily="34" charset="0"/>
                <a:cs typeface="Arial" pitchFamily="34" charset="0"/>
              </a:rPr>
              <a:t>Presv</a:t>
            </a:r>
            <a:r>
              <a:rPr lang="en-US" dirty="0">
                <a:latin typeface="Arial" pitchFamily="34" charset="0"/>
                <a:cs typeface="Arial" pitchFamily="34" charset="0"/>
              </a:rPr>
              <a:t>. </a:t>
            </a:r>
            <a:r>
              <a:rPr lang="en-US" dirty="0" err="1">
                <a:latin typeface="Arial" pitchFamily="34" charset="0"/>
                <a:cs typeface="Arial" pitchFamily="34" charset="0"/>
              </a:rPr>
              <a:t>Bogorodica</a:t>
            </a:r>
            <a:r>
              <a:rPr lang="en-US" dirty="0">
                <a:latin typeface="Arial" pitchFamily="34" charset="0"/>
                <a:cs typeface="Arial" pitchFamily="34" charset="0"/>
              </a:rPr>
              <a:t> (Holy Mother of God). Their churches were built around 1160.  The beauty of this tourism locations is in the rich historical heritage took the attention of many international travelers and writers. Here we listed some of the most famous ones like Turkish traveler </a:t>
            </a:r>
            <a:r>
              <a:rPr lang="en-US" dirty="0" err="1">
                <a:latin typeface="Arial" pitchFamily="34" charset="0"/>
                <a:cs typeface="Arial" pitchFamily="34" charset="0"/>
              </a:rPr>
              <a:t>Evliya</a:t>
            </a:r>
            <a:r>
              <a:rPr lang="en-US" dirty="0">
                <a:latin typeface="Arial" pitchFamily="34" charset="0"/>
                <a:cs typeface="Arial" pitchFamily="34" charset="0"/>
              </a:rPr>
              <a:t> </a:t>
            </a:r>
            <a:r>
              <a:rPr lang="en-US" dirty="0" err="1">
                <a:latin typeface="Arial" pitchFamily="34" charset="0"/>
                <a:cs typeface="Arial" pitchFamily="34" charset="0"/>
              </a:rPr>
              <a:t>Çelebi</a:t>
            </a:r>
            <a:r>
              <a:rPr lang="en-US" dirty="0">
                <a:latin typeface="Arial" pitchFamily="34" charset="0"/>
                <a:cs typeface="Arial" pitchFamily="34" charset="0"/>
              </a:rPr>
              <a:t> (mid 17</a:t>
            </a:r>
            <a:r>
              <a:rPr lang="en-US" baseline="30000" dirty="0">
                <a:latin typeface="Arial" pitchFamily="34" charset="0"/>
                <a:cs typeface="Arial" pitchFamily="34" charset="0"/>
              </a:rPr>
              <a:t>th</a:t>
            </a:r>
            <a:r>
              <a:rPr lang="en-US" dirty="0">
                <a:latin typeface="Arial" pitchFamily="34" charset="0"/>
                <a:cs typeface="Arial" pitchFamily="34" charset="0"/>
              </a:rPr>
              <a:t> C.), and Austro-Hungarian Felix </a:t>
            </a:r>
            <a:r>
              <a:rPr lang="en-US" dirty="0" err="1">
                <a:latin typeface="Arial" pitchFamily="34" charset="0"/>
                <a:cs typeface="Arial" pitchFamily="34" charset="0"/>
              </a:rPr>
              <a:t>Kanitz</a:t>
            </a:r>
            <a:r>
              <a:rPr lang="en-US" dirty="0">
                <a:latin typeface="Arial" pitchFamily="34" charset="0"/>
                <a:cs typeface="Arial" pitchFamily="34" charset="0"/>
              </a:rPr>
              <a:t> (second part of the 19</a:t>
            </a:r>
            <a:r>
              <a:rPr lang="en-US" baseline="30000" dirty="0">
                <a:latin typeface="Arial" pitchFamily="34" charset="0"/>
                <a:cs typeface="Arial" pitchFamily="34" charset="0"/>
              </a:rPr>
              <a:t>th</a:t>
            </a:r>
            <a:r>
              <a:rPr lang="en-US" dirty="0">
                <a:latin typeface="Arial" pitchFamily="34" charset="0"/>
                <a:cs typeface="Arial" pitchFamily="34" charset="0"/>
              </a:rPr>
              <a:t> C.). Large parts of their travelogues were dedicated to the </a:t>
            </a:r>
            <a:r>
              <a:rPr lang="en-US" dirty="0" err="1">
                <a:latin typeface="Arial" pitchFamily="34" charset="0"/>
                <a:cs typeface="Arial" pitchFamily="34" charset="0"/>
              </a:rPr>
              <a:t>Toplica</a:t>
            </a:r>
            <a:r>
              <a:rPr lang="en-US" dirty="0">
                <a:latin typeface="Arial" pitchFamily="34" charset="0"/>
                <a:cs typeface="Arial" pitchFamily="34" charset="0"/>
              </a:rPr>
              <a:t> District (</a:t>
            </a:r>
            <a:r>
              <a:rPr lang="en-US" dirty="0" err="1">
                <a:latin typeface="Arial" pitchFamily="34" charset="0"/>
                <a:cs typeface="Arial" pitchFamily="34" charset="0"/>
              </a:rPr>
              <a:t>Markovi</a:t>
            </a:r>
            <a:r>
              <a:rPr lang="sr-Latn-RS" dirty="0">
                <a:latin typeface="Arial" pitchFamily="34" charset="0"/>
                <a:cs typeface="Arial" pitchFamily="34" charset="0"/>
              </a:rPr>
              <a:t>ć,2007,p.49</a:t>
            </a:r>
            <a:r>
              <a:rPr lang="en-US" dirty="0">
                <a:latin typeface="Arial" pitchFamily="34" charset="0"/>
                <a:cs typeface="Arial" pitchFamily="34" charset="0"/>
              </a:rPr>
              <a:t>).  The monastery of St. Nicholas belong to </a:t>
            </a:r>
            <a:r>
              <a:rPr lang="en-US" dirty="0" err="1">
                <a:latin typeface="Arial" pitchFamily="34" charset="0"/>
                <a:cs typeface="Arial" pitchFamily="34" charset="0"/>
              </a:rPr>
              <a:t>Toplica</a:t>
            </a:r>
            <a:r>
              <a:rPr lang="en-US" dirty="0">
                <a:latin typeface="Arial" pitchFamily="34" charset="0"/>
                <a:cs typeface="Arial" pitchFamily="34" charset="0"/>
              </a:rPr>
              <a:t> episcopacy in 12</a:t>
            </a:r>
            <a:r>
              <a:rPr lang="en-US" baseline="30000" dirty="0">
                <a:latin typeface="Arial" pitchFamily="34" charset="0"/>
                <a:cs typeface="Arial" pitchFamily="34" charset="0"/>
              </a:rPr>
              <a:t>th</a:t>
            </a:r>
            <a:r>
              <a:rPr lang="en-US" dirty="0">
                <a:latin typeface="Arial" pitchFamily="34" charset="0"/>
                <a:cs typeface="Arial" pitchFamily="34" charset="0"/>
              </a:rPr>
              <a:t> C.  </a:t>
            </a:r>
          </a:p>
          <a:p>
            <a:pPr>
              <a:buFont typeface="Wingdings" pitchFamily="2" charset="2"/>
              <a:buChar char="v"/>
            </a:pPr>
            <a:endParaRPr lang="sr-Cyrl-RS" sz="3200" dirty="0" smtClean="0"/>
          </a:p>
          <a:p>
            <a:pPr>
              <a:buFont typeface="Wingdings" pitchFamily="2" charset="2"/>
              <a:buChar char="v"/>
            </a:pPr>
            <a:endParaRPr lang="sr-Cyrl-RS" sz="3200" dirty="0" smtClean="0"/>
          </a:p>
          <a:p>
            <a:pPr lvl="1">
              <a:buNone/>
            </a:pPr>
            <a:endParaRPr lang="sr-Cyrl-RS" dirty="0" smtClean="0"/>
          </a:p>
          <a:p>
            <a:pPr lvl="1">
              <a:buFont typeface="Wingdings" pitchFamily="2" charset="2"/>
              <a:buChar char="v"/>
            </a:pPr>
            <a:endParaRPr lang="sr-Cyrl-RS" dirty="0" smtClean="0"/>
          </a:p>
          <a:p>
            <a:pPr lvl="1">
              <a:buNone/>
            </a:pPr>
            <a:endParaRPr lang="sr-Cyrl-RS" dirty="0" smtClean="0"/>
          </a:p>
          <a:p>
            <a:pPr lvl="1">
              <a:buNone/>
            </a:pPr>
            <a:endParaRPr lang="sr-Cyrl-R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
            </a:r>
            <a:br>
              <a:rPr lang="en-US" b="1" dirty="0" smtClean="0"/>
            </a:br>
            <a:r>
              <a:rPr lang="en-US" b="1" dirty="0" smtClean="0"/>
              <a:t>Position </a:t>
            </a:r>
            <a:r>
              <a:rPr lang="en-US" b="1" dirty="0"/>
              <a:t>of </a:t>
            </a:r>
            <a:r>
              <a:rPr lang="en-US" b="1" dirty="0" err="1"/>
              <a:t>Toplica</a:t>
            </a:r>
            <a:r>
              <a:rPr lang="en-US" b="1" dirty="0"/>
              <a:t> District </a:t>
            </a:r>
            <a:r>
              <a:rPr lang="en-US" dirty="0"/>
              <a:t/>
            </a:r>
            <a:br>
              <a:rPr lang="en-US" dirty="0"/>
            </a:br>
            <a:endParaRPr lang="en-US" dirty="0"/>
          </a:p>
        </p:txBody>
      </p:sp>
      <p:sp>
        <p:nvSpPr>
          <p:cNvPr id="3" name="Content Placeholder 2"/>
          <p:cNvSpPr>
            <a:spLocks noGrp="1"/>
          </p:cNvSpPr>
          <p:nvPr>
            <p:ph sz="quarter" idx="1"/>
          </p:nvPr>
        </p:nvSpPr>
        <p:spPr/>
        <p:txBody>
          <a:bodyPr>
            <a:normAutofit fontScale="85000" lnSpcReduction="20000"/>
          </a:bodyPr>
          <a:lstStyle/>
          <a:p>
            <a:pPr algn="just"/>
            <a:r>
              <a:rPr lang="en-US" dirty="0">
                <a:latin typeface="Arial" pitchFamily="34" charset="0"/>
                <a:cs typeface="Arial" pitchFamily="34" charset="0"/>
              </a:rPr>
              <a:t>The </a:t>
            </a:r>
            <a:r>
              <a:rPr lang="en-US" dirty="0" err="1">
                <a:latin typeface="Arial" pitchFamily="34" charset="0"/>
                <a:cs typeface="Arial" pitchFamily="34" charset="0"/>
              </a:rPr>
              <a:t>Toplica</a:t>
            </a:r>
            <a:r>
              <a:rPr lang="en-US" dirty="0">
                <a:latin typeface="Arial" pitchFamily="34" charset="0"/>
                <a:cs typeface="Arial" pitchFamily="34" charset="0"/>
              </a:rPr>
              <a:t> District is located in the south-east part of Serbia. It is surrounded by the districts:  of </a:t>
            </a:r>
            <a:r>
              <a:rPr lang="en-US" dirty="0" err="1">
                <a:latin typeface="Arial" pitchFamily="34" charset="0"/>
                <a:cs typeface="Arial" pitchFamily="34" charset="0"/>
              </a:rPr>
              <a:t>Raška</a:t>
            </a:r>
            <a:r>
              <a:rPr lang="en-US" dirty="0">
                <a:latin typeface="Arial" pitchFamily="34" charset="0"/>
                <a:cs typeface="Arial" pitchFamily="34" charset="0"/>
              </a:rPr>
              <a:t>, </a:t>
            </a:r>
            <a:r>
              <a:rPr lang="en-US" dirty="0" err="1">
                <a:latin typeface="Arial" pitchFamily="34" charset="0"/>
                <a:cs typeface="Arial" pitchFamily="34" charset="0"/>
              </a:rPr>
              <a:t>Niš</a:t>
            </a:r>
            <a:r>
              <a:rPr lang="en-US" dirty="0">
                <a:latin typeface="Arial" pitchFamily="34" charset="0"/>
                <a:cs typeface="Arial" pitchFamily="34" charset="0"/>
              </a:rPr>
              <a:t>, and </a:t>
            </a:r>
            <a:r>
              <a:rPr lang="en-US" dirty="0" err="1">
                <a:latin typeface="Arial" pitchFamily="34" charset="0"/>
                <a:cs typeface="Arial" pitchFamily="34" charset="0"/>
              </a:rPr>
              <a:t>Rasina</a:t>
            </a:r>
            <a:r>
              <a:rPr lang="en-US" dirty="0">
                <a:latin typeface="Arial" pitchFamily="34" charset="0"/>
                <a:cs typeface="Arial" pitchFamily="34" charset="0"/>
              </a:rPr>
              <a:t> and it partly borders with Kosovo. The total number of inhabitants is 91754 with an average density of 41.1 inhabitants per km</a:t>
            </a:r>
            <a:r>
              <a:rPr lang="en-US" baseline="30000" dirty="0">
                <a:latin typeface="Arial" pitchFamily="34" charset="0"/>
                <a:cs typeface="Arial" pitchFamily="34" charset="0"/>
              </a:rPr>
              <a:t>2</a:t>
            </a:r>
            <a:r>
              <a:rPr lang="en-US" dirty="0">
                <a:latin typeface="Arial" pitchFamily="34" charset="0"/>
                <a:cs typeface="Arial" pitchFamily="34" charset="0"/>
              </a:rPr>
              <a:t> (Census from 2011). The </a:t>
            </a:r>
            <a:r>
              <a:rPr lang="en-US" dirty="0" err="1">
                <a:latin typeface="Arial" pitchFamily="34" charset="0"/>
                <a:cs typeface="Arial" pitchFamily="34" charset="0"/>
              </a:rPr>
              <a:t>Toplica</a:t>
            </a:r>
            <a:r>
              <a:rPr lang="en-US" dirty="0">
                <a:latin typeface="Arial" pitchFamily="34" charset="0"/>
                <a:cs typeface="Arial" pitchFamily="34" charset="0"/>
              </a:rPr>
              <a:t> Valley is situated between the mountains, with picks up to 1300 m. (</a:t>
            </a:r>
            <a:r>
              <a:rPr lang="en-US" dirty="0" err="1">
                <a:latin typeface="Arial" pitchFamily="34" charset="0"/>
                <a:cs typeface="Arial" pitchFamily="34" charset="0"/>
              </a:rPr>
              <a:t>Maćejka</a:t>
            </a:r>
            <a:r>
              <a:rPr lang="en-US" dirty="0">
                <a:latin typeface="Arial" pitchFamily="34" charset="0"/>
                <a:cs typeface="Arial" pitchFamily="34" charset="0"/>
              </a:rPr>
              <a:t> &amp; </a:t>
            </a:r>
            <a:r>
              <a:rPr lang="en-US" dirty="0" err="1">
                <a:latin typeface="Arial" pitchFamily="34" charset="0"/>
                <a:cs typeface="Arial" pitchFamily="34" charset="0"/>
              </a:rPr>
              <a:t>Tanasković</a:t>
            </a:r>
            <a:r>
              <a:rPr lang="en-US" dirty="0">
                <a:latin typeface="Arial" pitchFamily="34" charset="0"/>
                <a:cs typeface="Arial" pitchFamily="34" charset="0"/>
              </a:rPr>
              <a:t>, 2008, pp. 23-29). A river of the same name passes through the valley and lies in the middle of the basin of the </a:t>
            </a:r>
            <a:r>
              <a:rPr lang="en-US" dirty="0" err="1">
                <a:latin typeface="Arial" pitchFamily="34" charset="0"/>
                <a:cs typeface="Arial" pitchFamily="34" charset="0"/>
              </a:rPr>
              <a:t>Toplica</a:t>
            </a:r>
            <a:r>
              <a:rPr lang="en-US" dirty="0">
                <a:latin typeface="Arial" pitchFamily="34" charset="0"/>
                <a:cs typeface="Arial" pitchFamily="34" charset="0"/>
              </a:rPr>
              <a:t> River </a:t>
            </a:r>
            <a:r>
              <a:rPr lang="en-US" dirty="0" err="1">
                <a:latin typeface="Arial" pitchFamily="34" charset="0"/>
                <a:cs typeface="Arial" pitchFamily="34" charset="0"/>
              </a:rPr>
              <a:t>Toplica</a:t>
            </a:r>
            <a:r>
              <a:rPr lang="en-US" dirty="0">
                <a:latin typeface="Arial" pitchFamily="34" charset="0"/>
                <a:cs typeface="Arial" pitchFamily="34" charset="0"/>
              </a:rPr>
              <a:t>. The region is very fertile, especially for grains, fruits and grapes (wine with geographical origin in </a:t>
            </a:r>
            <a:r>
              <a:rPr lang="en-US" dirty="0" err="1">
                <a:latin typeface="Arial" pitchFamily="34" charset="0"/>
                <a:cs typeface="Arial" pitchFamily="34" charset="0"/>
              </a:rPr>
              <a:t>Prokuplje</a:t>
            </a:r>
            <a:r>
              <a:rPr lang="en-US" dirty="0">
                <a:latin typeface="Arial" pitchFamily="34" charset="0"/>
                <a:cs typeface="Arial" pitchFamily="34" charset="0"/>
              </a:rPr>
              <a:t>). The length of river </a:t>
            </a:r>
            <a:r>
              <a:rPr lang="en-US" dirty="0" err="1">
                <a:latin typeface="Arial" pitchFamily="34" charset="0"/>
                <a:cs typeface="Arial" pitchFamily="34" charset="0"/>
              </a:rPr>
              <a:t>Toplica</a:t>
            </a:r>
            <a:r>
              <a:rPr lang="en-US" dirty="0">
                <a:latin typeface="Arial" pitchFamily="34" charset="0"/>
                <a:cs typeface="Arial" pitchFamily="34" charset="0"/>
              </a:rPr>
              <a:t> is 130 km, belong to Basin of Black Sea. </a:t>
            </a:r>
          </a:p>
        </p:txBody>
      </p:sp>
    </p:spTree>
    <p:extLst>
      <p:ext uri="{BB962C8B-B14F-4D97-AF65-F5344CB8AC3E}">
        <p14:creationId xmlns:p14="http://schemas.microsoft.com/office/powerpoint/2010/main" val="1518244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8514528" cy="1219200"/>
          </a:xfrm>
        </p:spPr>
        <p:txBody>
          <a:bodyPr>
            <a:normAutofit fontScale="90000"/>
          </a:bodyPr>
          <a:lstStyle/>
          <a:p>
            <a:r>
              <a:rPr lang="en-US" b="1" dirty="0" smtClean="0"/>
              <a:t/>
            </a:r>
            <a:br>
              <a:rPr lang="en-US" b="1" dirty="0" smtClean="0"/>
            </a:br>
            <a:r>
              <a:rPr lang="en-US" b="1" dirty="0" smtClean="0"/>
              <a:t/>
            </a:r>
            <a:br>
              <a:rPr lang="en-US" b="1" dirty="0" smtClean="0"/>
            </a:br>
            <a:r>
              <a:rPr lang="en-US" sz="3600" b="1" dirty="0" smtClean="0">
                <a:latin typeface="Arial" pitchFamily="34" charset="0"/>
                <a:cs typeface="Arial" pitchFamily="34" charset="0"/>
              </a:rPr>
              <a:t>Some </a:t>
            </a:r>
            <a:r>
              <a:rPr lang="en-US" sz="3600" b="1" dirty="0">
                <a:latin typeface="Arial" pitchFamily="34" charset="0"/>
                <a:cs typeface="Arial" pitchFamily="34" charset="0"/>
              </a:rPr>
              <a:t>important archeological objects depicted on the maps</a:t>
            </a:r>
            <a:r>
              <a:rPr lang="en-US" sz="3600" dirty="0">
                <a:latin typeface="Arial" pitchFamily="34" charset="0"/>
                <a:cs typeface="Arial" pitchFamily="34" charset="0"/>
              </a:rPr>
              <a:t/>
            </a:r>
            <a:br>
              <a:rPr lang="en-US" sz="3600" dirty="0">
                <a:latin typeface="Arial" pitchFamily="34" charset="0"/>
                <a:cs typeface="Arial" pitchFamily="34" charset="0"/>
              </a:rPr>
            </a:br>
            <a:r>
              <a:rPr lang="sr-Cyrl-RS" dirty="0" smtClean="0"/>
              <a:t/>
            </a:r>
            <a:br>
              <a:rPr lang="sr-Cyrl-RS" dirty="0" smtClean="0"/>
            </a:br>
            <a:endParaRPr lang="en-US" dirty="0"/>
          </a:p>
        </p:txBody>
      </p:sp>
      <p:sp>
        <p:nvSpPr>
          <p:cNvPr id="3" name="Content Placeholder 2"/>
          <p:cNvSpPr>
            <a:spLocks noGrp="1"/>
          </p:cNvSpPr>
          <p:nvPr>
            <p:ph sz="quarter" idx="1"/>
          </p:nvPr>
        </p:nvSpPr>
        <p:spPr>
          <a:xfrm>
            <a:off x="395536" y="1600200"/>
            <a:ext cx="8370512" cy="5069160"/>
          </a:xfrm>
        </p:spPr>
        <p:txBody>
          <a:bodyPr>
            <a:normAutofit/>
          </a:bodyPr>
          <a:lstStyle/>
          <a:p>
            <a:pPr>
              <a:buFont typeface="Wingdings" pitchFamily="2" charset="2"/>
              <a:buChar char="v"/>
            </a:pPr>
            <a:r>
              <a:rPr lang="en-US" sz="2000" dirty="0" smtClean="0">
                <a:latin typeface="Arial" pitchFamily="34" charset="0"/>
                <a:cs typeface="Arial" pitchFamily="34" charset="0"/>
              </a:rPr>
              <a:t>All </a:t>
            </a:r>
            <a:r>
              <a:rPr lang="en-US" sz="2000" dirty="0">
                <a:latin typeface="Arial" pitchFamily="34" charset="0"/>
                <a:cs typeface="Arial" pitchFamily="34" charset="0"/>
              </a:rPr>
              <a:t>visited and explored archeological and sacral objects in the </a:t>
            </a:r>
            <a:r>
              <a:rPr lang="en-US" sz="2000" dirty="0" err="1">
                <a:latin typeface="Arial" pitchFamily="34" charset="0"/>
                <a:cs typeface="Arial" pitchFamily="34" charset="0"/>
              </a:rPr>
              <a:t>Toplica</a:t>
            </a:r>
            <a:r>
              <a:rPr lang="en-US" sz="2000" dirty="0">
                <a:latin typeface="Arial" pitchFamily="34" charset="0"/>
                <a:cs typeface="Arial" pitchFamily="34" charset="0"/>
              </a:rPr>
              <a:t> District are presented on the </a:t>
            </a:r>
            <a:r>
              <a:rPr lang="en-US" sz="2000" dirty="0" smtClean="0">
                <a:latin typeface="Arial" pitchFamily="34" charset="0"/>
                <a:cs typeface="Arial" pitchFamily="34" charset="0"/>
              </a:rPr>
              <a:t>map. </a:t>
            </a:r>
            <a:r>
              <a:rPr lang="en-US" sz="2000" dirty="0">
                <a:latin typeface="Arial" pitchFamily="34" charset="0"/>
                <a:cs typeface="Arial" pitchFamily="34" charset="0"/>
              </a:rPr>
              <a:t>While surveying this region, several archeological sites not yet mentioned in the literature were discovered. They are included on the maps, too. Here is a selection of the most important archeological and sacral sites, with special view of average archeology-history </a:t>
            </a:r>
            <a:r>
              <a:rPr lang="en-US" sz="2000" dirty="0" smtClean="0">
                <a:latin typeface="Arial" pitchFamily="34" charset="0"/>
                <a:cs typeface="Arial" pitchFamily="34" charset="0"/>
              </a:rPr>
              <a:t>sites (See Fig 1.)</a:t>
            </a:r>
          </a:p>
          <a:p>
            <a:pPr>
              <a:buFont typeface="Wingdings" pitchFamily="2" charset="2"/>
              <a:buChar char="v"/>
            </a:pPr>
            <a:r>
              <a:rPr lang="en-US" sz="2000" dirty="0">
                <a:latin typeface="Arial" pitchFamily="34" charset="0"/>
                <a:cs typeface="Arial" pitchFamily="34" charset="0"/>
              </a:rPr>
              <a:t>This archeological locality is one of the most important sites not only on the Balkan Peninsula, but generally in Europe today. It is located on the bank of the </a:t>
            </a:r>
            <a:r>
              <a:rPr lang="en-US" sz="2000" dirty="0" err="1">
                <a:latin typeface="Arial" pitchFamily="34" charset="0"/>
                <a:cs typeface="Arial" pitchFamily="34" charset="0"/>
              </a:rPr>
              <a:t>Toplica</a:t>
            </a:r>
            <a:r>
              <a:rPr lang="en-US" sz="2000" dirty="0">
                <a:latin typeface="Arial" pitchFamily="34" charset="0"/>
                <a:cs typeface="Arial" pitchFamily="34" charset="0"/>
              </a:rPr>
              <a:t> River 20 km from </a:t>
            </a:r>
            <a:r>
              <a:rPr lang="en-US" sz="2000" dirty="0" err="1">
                <a:latin typeface="Arial" pitchFamily="34" charset="0"/>
                <a:cs typeface="Arial" pitchFamily="34" charset="0"/>
              </a:rPr>
              <a:t>Prokuplje</a:t>
            </a:r>
            <a:r>
              <a:rPr lang="en-US" sz="2000" dirty="0">
                <a:latin typeface="Arial" pitchFamily="34" charset="0"/>
                <a:cs typeface="Arial" pitchFamily="34" charset="0"/>
              </a:rPr>
              <a:t> and 14 km from </a:t>
            </a:r>
            <a:r>
              <a:rPr lang="en-US" sz="2000" dirty="0" err="1">
                <a:latin typeface="Arial" pitchFamily="34" charset="0"/>
                <a:cs typeface="Arial" pitchFamily="34" charset="0"/>
              </a:rPr>
              <a:t>Kuršumlija</a:t>
            </a:r>
            <a:r>
              <a:rPr lang="en-US" sz="2000" dirty="0">
                <a:latin typeface="Arial" pitchFamily="34" charset="0"/>
                <a:cs typeface="Arial" pitchFamily="34" charset="0"/>
              </a:rPr>
              <a:t>. This archeological complex is part of the </a:t>
            </a:r>
            <a:r>
              <a:rPr lang="en-US" sz="2000" dirty="0" err="1">
                <a:latin typeface="Arial" pitchFamily="34" charset="0"/>
                <a:cs typeface="Arial" pitchFamily="34" charset="0"/>
              </a:rPr>
              <a:t>Vinča</a:t>
            </a:r>
            <a:r>
              <a:rPr lang="en-US" sz="2000" dirty="0">
                <a:latin typeface="Arial" pitchFamily="34" charset="0"/>
                <a:cs typeface="Arial" pitchFamily="34" charset="0"/>
              </a:rPr>
              <a:t> culture, or </a:t>
            </a:r>
            <a:r>
              <a:rPr lang="en-US" sz="2000" dirty="0" err="1">
                <a:latin typeface="Arial" pitchFamily="34" charset="0"/>
                <a:cs typeface="Arial" pitchFamily="34" charset="0"/>
              </a:rPr>
              <a:t>Starčevo</a:t>
            </a:r>
            <a:r>
              <a:rPr lang="en-US" sz="2000" dirty="0">
                <a:latin typeface="Arial" pitchFamily="34" charset="0"/>
                <a:cs typeface="Arial" pitchFamily="34" charset="0"/>
              </a:rPr>
              <a:t> culture, which was established from 5500 to 4000 B.C. on wide territories of the Balkans. The </a:t>
            </a:r>
            <a:r>
              <a:rPr lang="en-US" sz="2000" dirty="0" err="1">
                <a:latin typeface="Arial" pitchFamily="34" charset="0"/>
                <a:cs typeface="Arial" pitchFamily="34" charset="0"/>
              </a:rPr>
              <a:t>Pločnik</a:t>
            </a:r>
            <a:r>
              <a:rPr lang="en-US" sz="2000" dirty="0">
                <a:latin typeface="Arial" pitchFamily="34" charset="0"/>
                <a:cs typeface="Arial" pitchFamily="34" charset="0"/>
              </a:rPr>
              <a:t> archeological site dates from the Early Neolithic period from 5500 to 4700 B.C. and spreads on about 100 </a:t>
            </a:r>
            <a:r>
              <a:rPr lang="en-US" sz="2000" dirty="0" smtClean="0">
                <a:latin typeface="Arial" pitchFamily="34" charset="0"/>
                <a:cs typeface="Arial" pitchFamily="34" charset="0"/>
              </a:rPr>
              <a:t>hectares. </a:t>
            </a:r>
          </a:p>
          <a:p>
            <a:pPr>
              <a:buFont typeface="Wingdings" pitchFamily="2" charset="2"/>
              <a:buChar char="v"/>
            </a:pPr>
            <a:endParaRPr lang="sr-Cyrl-RS" sz="2800" dirty="0" smtClean="0">
              <a:latin typeface="Arial" pitchFamily="34" charset="0"/>
              <a:cs typeface="Arial" pitchFamily="34" charset="0"/>
            </a:endParaRPr>
          </a:p>
          <a:p>
            <a:pPr>
              <a:buNone/>
            </a:pPr>
            <a:endParaRPr lang="sr-Cyrl-RS" sz="2800" dirty="0" smtClean="0">
              <a:latin typeface="Calibri" pitchFamily="34" charset="0"/>
              <a:cs typeface="Calibri" pitchFamily="34" charset="0"/>
            </a:endParaRPr>
          </a:p>
          <a:p>
            <a:pPr algn="just">
              <a:buNone/>
            </a:pPr>
            <a:endParaRPr lang="sr-Cyrl-RS" sz="2400" dirty="0" smtClean="0"/>
          </a:p>
          <a:p>
            <a:pPr algn="just">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latin typeface="Arial" pitchFamily="34" charset="0"/>
                <a:cs typeface="Arial" pitchFamily="34" charset="0"/>
              </a:rPr>
              <a:t>Roman </a:t>
            </a:r>
            <a:r>
              <a:rPr lang="en-US" sz="3200" b="1" dirty="0" err="1" smtClean="0">
                <a:latin typeface="Arial" pitchFamily="34" charset="0"/>
                <a:cs typeface="Arial" pitchFamily="34" charset="0"/>
              </a:rPr>
              <a:t>thermae</a:t>
            </a:r>
            <a:r>
              <a:rPr lang="en-US" sz="3200" b="1" dirty="0" smtClean="0">
                <a:latin typeface="Arial" pitchFamily="34" charset="0"/>
                <a:cs typeface="Arial" pitchFamily="34" charset="0"/>
              </a:rPr>
              <a:t>; </a:t>
            </a:r>
            <a:r>
              <a:rPr lang="en-US" sz="3200" b="1" dirty="0">
                <a:latin typeface="Arial" pitchFamily="34" charset="0"/>
                <a:cs typeface="Arial" pitchFamily="34" charset="0"/>
              </a:rPr>
              <a:t>Saint Procopius church </a:t>
            </a:r>
            <a:endParaRPr lang="en-US" sz="3200" dirty="0">
              <a:latin typeface="Arial" pitchFamily="34" charset="0"/>
              <a:cs typeface="Arial" pitchFamily="34" charset="0"/>
            </a:endParaRPr>
          </a:p>
        </p:txBody>
      </p:sp>
      <p:sp>
        <p:nvSpPr>
          <p:cNvPr id="3" name="Content Placeholder 2"/>
          <p:cNvSpPr>
            <a:spLocks noGrp="1"/>
          </p:cNvSpPr>
          <p:nvPr>
            <p:ph sz="quarter" idx="1"/>
          </p:nvPr>
        </p:nvSpPr>
        <p:spPr/>
        <p:txBody>
          <a:bodyPr>
            <a:normAutofit lnSpcReduction="10000"/>
          </a:bodyPr>
          <a:lstStyle/>
          <a:p>
            <a:pPr algn="just">
              <a:buFont typeface="Wingdings" pitchFamily="2" charset="2"/>
              <a:buChar char="v"/>
            </a:pPr>
            <a:r>
              <a:rPr lang="en-US" sz="2200" dirty="0">
                <a:latin typeface="Arial" pitchFamily="34" charset="0"/>
                <a:cs typeface="Arial" pitchFamily="34" charset="0"/>
              </a:rPr>
              <a:t>The remains of a Roman bath date from about the 3</a:t>
            </a:r>
            <a:r>
              <a:rPr lang="en-US" sz="2200" baseline="30000" dirty="0">
                <a:latin typeface="Arial" pitchFamily="34" charset="0"/>
                <a:cs typeface="Arial" pitchFamily="34" charset="0"/>
              </a:rPr>
              <a:t>rd</a:t>
            </a:r>
            <a:r>
              <a:rPr lang="en-US" sz="2200" dirty="0">
                <a:latin typeface="Arial" pitchFamily="34" charset="0"/>
                <a:cs typeface="Arial" pitchFamily="34" charset="0"/>
              </a:rPr>
              <a:t>c. B.C. This is another archeological site near the village of </a:t>
            </a:r>
            <a:r>
              <a:rPr lang="en-US" sz="2200" dirty="0" err="1">
                <a:latin typeface="Arial" pitchFamily="34" charset="0"/>
                <a:cs typeface="Arial" pitchFamily="34" charset="0"/>
              </a:rPr>
              <a:t>Pločnik</a:t>
            </a:r>
            <a:r>
              <a:rPr lang="en-US" sz="2200" dirty="0">
                <a:latin typeface="Arial" pitchFamily="34" charset="0"/>
                <a:cs typeface="Arial" pitchFamily="34" charset="0"/>
              </a:rPr>
              <a:t>, located just a few hundred meters from the Neolithic archeological site. It is believed that Roman soldiers used to come here for rest and stay on the </a:t>
            </a:r>
            <a:r>
              <a:rPr lang="en-US" sz="2200" dirty="0" err="1">
                <a:latin typeface="Arial" pitchFamily="34" charset="0"/>
                <a:cs typeface="Arial" pitchFamily="34" charset="0"/>
              </a:rPr>
              <a:t>Backa</a:t>
            </a:r>
            <a:r>
              <a:rPr lang="en-US" sz="2200" dirty="0">
                <a:latin typeface="Arial" pitchFamily="34" charset="0"/>
                <a:cs typeface="Arial" pitchFamily="34" charset="0"/>
              </a:rPr>
              <a:t> River which flows through the site and have curative </a:t>
            </a:r>
            <a:r>
              <a:rPr lang="en-US" sz="2200" dirty="0" smtClean="0">
                <a:latin typeface="Arial" pitchFamily="34" charset="0"/>
                <a:cs typeface="Arial" pitchFamily="34" charset="0"/>
              </a:rPr>
              <a:t>characteristics.</a:t>
            </a:r>
          </a:p>
          <a:p>
            <a:pPr algn="just"/>
            <a:r>
              <a:rPr lang="en-US" sz="2400" dirty="0">
                <a:latin typeface="Arial" pitchFamily="34" charset="0"/>
                <a:cs typeface="Arial" pitchFamily="34" charset="0"/>
              </a:rPr>
              <a:t>Built in the 10</a:t>
            </a:r>
            <a:r>
              <a:rPr lang="en-US" sz="2400" baseline="30000" dirty="0">
                <a:latin typeface="Arial" pitchFamily="34" charset="0"/>
                <a:cs typeface="Arial" pitchFamily="34" charset="0"/>
              </a:rPr>
              <a:t>th</a:t>
            </a:r>
            <a:r>
              <a:rPr lang="en-US" sz="2400" dirty="0">
                <a:latin typeface="Arial" pitchFamily="34" charset="0"/>
                <a:cs typeface="Arial" pitchFamily="34" charset="0"/>
              </a:rPr>
              <a:t>century, this is one of the oldest churches in Serbia. It is a three aisle church. Nearby, there is a small church, also called the Latin Church since it was used for the religious treatment by the members of the Dubrovnik (Republic of Ragusa) colony which existed in </a:t>
            </a:r>
            <a:r>
              <a:rPr lang="en-US" sz="2400" dirty="0" err="1">
                <a:latin typeface="Arial" pitchFamily="34" charset="0"/>
                <a:cs typeface="Arial" pitchFamily="34" charset="0"/>
              </a:rPr>
              <a:t>Prokuplje</a:t>
            </a:r>
            <a:r>
              <a:rPr lang="en-US" sz="2400" dirty="0">
                <a:latin typeface="Arial" pitchFamily="34" charset="0"/>
                <a:cs typeface="Arial" pitchFamily="34" charset="0"/>
              </a:rPr>
              <a:t> in the </a:t>
            </a:r>
            <a:r>
              <a:rPr lang="en-US" sz="2400" dirty="0" smtClean="0">
                <a:latin typeface="Arial" pitchFamily="34" charset="0"/>
                <a:cs typeface="Arial" pitchFamily="34" charset="0"/>
              </a:rPr>
              <a:t>16</a:t>
            </a:r>
            <a:r>
              <a:rPr lang="en-US" sz="2400" baseline="30000" dirty="0" smtClean="0">
                <a:latin typeface="Arial" pitchFamily="34" charset="0"/>
                <a:cs typeface="Arial" pitchFamily="34" charset="0"/>
              </a:rPr>
              <a:t>th </a:t>
            </a:r>
            <a:r>
              <a:rPr lang="en-US" sz="2400" dirty="0" smtClean="0">
                <a:latin typeface="Arial" pitchFamily="34" charset="0"/>
                <a:cs typeface="Arial" pitchFamily="34" charset="0"/>
              </a:rPr>
              <a:t>and </a:t>
            </a:r>
            <a:r>
              <a:rPr lang="en-US" sz="2400" dirty="0">
                <a:latin typeface="Arial" pitchFamily="34" charset="0"/>
                <a:cs typeface="Arial" pitchFamily="34" charset="0"/>
              </a:rPr>
              <a:t>17</a:t>
            </a:r>
            <a:r>
              <a:rPr lang="en-US" sz="2400" baseline="30000" dirty="0">
                <a:latin typeface="Arial" pitchFamily="34" charset="0"/>
                <a:cs typeface="Arial" pitchFamily="34" charset="0"/>
              </a:rPr>
              <a:t>th</a:t>
            </a:r>
            <a:r>
              <a:rPr lang="en-US" sz="2400" dirty="0">
                <a:latin typeface="Arial" pitchFamily="34" charset="0"/>
                <a:cs typeface="Arial" pitchFamily="34" charset="0"/>
              </a:rPr>
              <a:t>centuries (</a:t>
            </a:r>
            <a:r>
              <a:rPr lang="en-US" sz="2400" dirty="0" err="1">
                <a:latin typeface="Arial" pitchFamily="34" charset="0"/>
                <a:cs typeface="Arial" pitchFamily="34" charset="0"/>
              </a:rPr>
              <a:t>Šegan</a:t>
            </a:r>
            <a:r>
              <a:rPr lang="en-US" sz="2400" dirty="0">
                <a:latin typeface="Arial" pitchFamily="34" charset="0"/>
                <a:cs typeface="Arial" pitchFamily="34" charset="0"/>
              </a:rPr>
              <a:t>, &amp; </a:t>
            </a:r>
            <a:r>
              <a:rPr lang="en-US" sz="2400" dirty="0" err="1">
                <a:latin typeface="Arial" pitchFamily="34" charset="0"/>
                <a:cs typeface="Arial" pitchFamily="34" charset="0"/>
              </a:rPr>
              <a:t>Milovanović</a:t>
            </a:r>
            <a:r>
              <a:rPr lang="en-US" sz="2400" dirty="0">
                <a:latin typeface="Arial" pitchFamily="34" charset="0"/>
                <a:cs typeface="Arial" pitchFamily="34" charset="0"/>
              </a:rPr>
              <a:t>, 2012). </a:t>
            </a:r>
          </a:p>
          <a:p>
            <a:endParaRPr lang="en-US" sz="2400" dirty="0"/>
          </a:p>
          <a:p>
            <a:pPr algn="just">
              <a:buFont typeface="Wingdings" pitchFamily="2" charset="2"/>
              <a:buChar char="v"/>
            </a:pPr>
            <a:endParaRPr lang="en-US" sz="2200" dirty="0" smtClean="0">
              <a:latin typeface="Arial" pitchFamily="34" charset="0"/>
              <a:cs typeface="Arial" pitchFamily="34" charset="0"/>
            </a:endParaRPr>
          </a:p>
          <a:p>
            <a:pPr algn="just">
              <a:buFont typeface="Wingdings" pitchFamily="2" charset="2"/>
              <a:buChar char="v"/>
            </a:pPr>
            <a:endParaRPr lang="en-US" sz="2200" dirty="0" smtClean="0">
              <a:latin typeface="Arial" pitchFamily="34" charset="0"/>
              <a:cs typeface="Arial" pitchFamily="34" charset="0"/>
            </a:endParaRPr>
          </a:p>
          <a:p>
            <a:pPr algn="just">
              <a:buFont typeface="Wingdings" pitchFamily="2" charset="2"/>
              <a:buChar char="v"/>
            </a:pPr>
            <a:endParaRPr lang="en-US" sz="2200" dirty="0">
              <a:latin typeface="Arial" pitchFamily="34" charset="0"/>
              <a:cs typeface="Arial" pitchFamily="34" charset="0"/>
            </a:endParaRPr>
          </a:p>
          <a:p>
            <a:pPr algn="just">
              <a:buFont typeface="Wingdings" pitchFamily="2" charset="2"/>
              <a:buChar char="v"/>
            </a:pPr>
            <a:endParaRPr lang="sr-Cyrl-RS" sz="2800" dirty="0" smtClean="0">
              <a:latin typeface="Calibri" pitchFamily="34" charset="0"/>
              <a:cs typeface="Calibri" pitchFamily="34" charset="0"/>
            </a:endParaRPr>
          </a:p>
          <a:p>
            <a:pPr lvl="1" algn="just">
              <a:buNone/>
            </a:pPr>
            <a:endParaRPr lang="en-US" sz="2500" dirty="0" smtClean="0">
              <a:latin typeface="Calibri" pitchFamily="34" charset="0"/>
              <a:cs typeface="Calibri" pitchFamily="34" charset="0"/>
            </a:endParaRPr>
          </a:p>
          <a:p>
            <a:pPr>
              <a:buFont typeface="Wingdings" pitchFamily="2" charset="2"/>
              <a:buChar char="v"/>
            </a:pPr>
            <a:endParaRPr lang="en-US" dirty="0">
              <a:latin typeface="Calibri" pitchFamily="34" charset="0"/>
              <a:cs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
            </a:r>
            <a:br>
              <a:rPr lang="en-US" b="1" dirty="0" smtClean="0"/>
            </a:br>
            <a:r>
              <a:rPr lang="en-US" sz="3600" b="1" dirty="0" smtClean="0">
                <a:latin typeface="Arial" pitchFamily="34" charset="0"/>
                <a:cs typeface="Arial" pitchFamily="34" charset="0"/>
              </a:rPr>
              <a:t>GIS </a:t>
            </a:r>
            <a:r>
              <a:rPr lang="en-US" sz="3600" b="1" dirty="0">
                <a:latin typeface="Arial" pitchFamily="34" charset="0"/>
                <a:cs typeface="Arial" pitchFamily="34" charset="0"/>
              </a:rPr>
              <a:t>and geo-spatial modeling </a:t>
            </a:r>
            <a:br>
              <a:rPr lang="en-US" sz="3600" b="1" dirty="0">
                <a:latin typeface="Arial" pitchFamily="34" charset="0"/>
                <a:cs typeface="Arial" pitchFamily="34" charset="0"/>
              </a:rPr>
            </a:br>
            <a:endParaRPr lang="en-US" sz="3600" b="1" dirty="0">
              <a:latin typeface="Arial" pitchFamily="34" charset="0"/>
              <a:cs typeface="Arial" pitchFamily="34" charset="0"/>
            </a:endParaRPr>
          </a:p>
        </p:txBody>
      </p:sp>
      <p:sp>
        <p:nvSpPr>
          <p:cNvPr id="3" name="Content Placeholder 2"/>
          <p:cNvSpPr>
            <a:spLocks noGrp="1"/>
          </p:cNvSpPr>
          <p:nvPr>
            <p:ph sz="quarter" idx="1"/>
          </p:nvPr>
        </p:nvSpPr>
        <p:spPr/>
        <p:txBody>
          <a:bodyPr>
            <a:normAutofit fontScale="70000" lnSpcReduction="20000"/>
          </a:bodyPr>
          <a:lstStyle/>
          <a:p>
            <a:pPr algn="just"/>
            <a:r>
              <a:rPr lang="en-US" dirty="0">
                <a:latin typeface="Arial" pitchFamily="34" charset="0"/>
                <a:cs typeface="Arial" pitchFamily="34" charset="0"/>
              </a:rPr>
              <a:t>There are more than 300 objects with different time of origin. GIS interpolation techniques, such as the ordinary </a:t>
            </a:r>
            <a:r>
              <a:rPr lang="en-US" dirty="0" err="1">
                <a:latin typeface="Arial" pitchFamily="34" charset="0"/>
                <a:cs typeface="Arial" pitchFamily="34" charset="0"/>
              </a:rPr>
              <a:t>kriging</a:t>
            </a:r>
            <a:r>
              <a:rPr lang="en-US" dirty="0">
                <a:latin typeface="Arial" pitchFamily="34" charset="0"/>
                <a:cs typeface="Arial" pitchFamily="34" charset="0"/>
              </a:rPr>
              <a:t> (KR) and the inverse distance weighted (IDW) function, were used for complete tourism potential and cultural heritage valorization characteristics of objects with geo-spatial dispersion. Geographic Information System (GIS) and geospatial modeling has become powerful tool not only in geographical science but also in tourism and other social sciences (</a:t>
            </a:r>
            <a:r>
              <a:rPr lang="en-US" dirty="0" err="1">
                <a:latin typeface="Arial" pitchFamily="34" charset="0"/>
                <a:cs typeface="Arial" pitchFamily="34" charset="0"/>
              </a:rPr>
              <a:t>Franke</a:t>
            </a:r>
            <a:r>
              <a:rPr lang="en-US" dirty="0">
                <a:latin typeface="Arial" pitchFamily="34" charset="0"/>
                <a:cs typeface="Arial" pitchFamily="34" charset="0"/>
              </a:rPr>
              <a:t>, &amp; Neilson, 1991). All geospatial data can be used for mapping and modeling of positions of objects. Ordinary global </a:t>
            </a:r>
            <a:r>
              <a:rPr lang="en-US" dirty="0" err="1">
                <a:latin typeface="Arial" pitchFamily="34" charset="0"/>
                <a:cs typeface="Arial" pitchFamily="34" charset="0"/>
              </a:rPr>
              <a:t>kriging</a:t>
            </a:r>
            <a:r>
              <a:rPr lang="en-US" dirty="0">
                <a:latin typeface="Arial" pitchFamily="34" charset="0"/>
                <a:cs typeface="Arial" pitchFamily="34" charset="0"/>
              </a:rPr>
              <a:t> and Inverse distance weighted (IDW) method were used through open source QGIS and SAGA (GIS) extension of Geo-spatial Analyst. </a:t>
            </a:r>
            <a:r>
              <a:rPr lang="en-US" dirty="0" smtClean="0">
                <a:latin typeface="Arial" pitchFamily="34" charset="0"/>
                <a:cs typeface="Arial" pitchFamily="34" charset="0"/>
              </a:rPr>
              <a:t>Contour </a:t>
            </a:r>
            <a:r>
              <a:rPr lang="en-US" dirty="0">
                <a:latin typeface="Arial" pitchFamily="34" charset="0"/>
                <a:cs typeface="Arial" pitchFamily="34" charset="0"/>
              </a:rPr>
              <a:t>line is basic lines of the same elevation, other lines we can derived, according to what present. Isobar-</a:t>
            </a:r>
            <a:r>
              <a:rPr lang="en-US" dirty="0" err="1">
                <a:latin typeface="Arial" pitchFamily="34" charset="0"/>
                <a:cs typeface="Arial" pitchFamily="34" charset="0"/>
              </a:rPr>
              <a:t>barometic</a:t>
            </a:r>
            <a:r>
              <a:rPr lang="en-US" dirty="0">
                <a:latin typeface="Arial" pitchFamily="34" charset="0"/>
                <a:cs typeface="Arial" pitchFamily="34" charset="0"/>
              </a:rPr>
              <a:t> pressure, temperatures isotherm, cloud cover isoneph. So we concluded to call lines with the same density of archeological and historical objects </a:t>
            </a:r>
            <a:r>
              <a:rPr lang="en-US" dirty="0" err="1">
                <a:latin typeface="Arial" pitchFamily="34" charset="0"/>
                <a:cs typeface="Arial" pitchFamily="34" charset="0"/>
              </a:rPr>
              <a:t>arhlines</a:t>
            </a:r>
            <a:r>
              <a:rPr lang="en-US" dirty="0">
                <a:latin typeface="Arial" pitchFamily="34" charset="0"/>
                <a:cs typeface="Arial" pitchFamily="34" charset="0"/>
              </a:rPr>
              <a:t>. </a:t>
            </a:r>
            <a:r>
              <a:rPr lang="en-US" dirty="0" smtClean="0">
                <a:latin typeface="Arial" pitchFamily="34" charset="0"/>
                <a:cs typeface="Arial" pitchFamily="34" charset="0"/>
              </a:rPr>
              <a:t>(See Fig.2, Fig.3.). </a:t>
            </a:r>
            <a:endParaRPr lang="en-US" dirty="0">
              <a:latin typeface="Arial" pitchFamily="34" charset="0"/>
              <a:cs typeface="Arial" pitchFamily="34" charset="0"/>
            </a:endParaRPr>
          </a:p>
        </p:txBody>
      </p:sp>
    </p:spTree>
    <p:extLst>
      <p:ext uri="{BB962C8B-B14F-4D97-AF65-F5344CB8AC3E}">
        <p14:creationId xmlns:p14="http://schemas.microsoft.com/office/powerpoint/2010/main" val="3986824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8418</TotalTime>
  <Words>1580</Words>
  <Application>Microsoft Office PowerPoint</Application>
  <PresentationFormat>On-screen Show (4:3)</PresentationFormat>
  <Paragraphs>40</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Median</vt:lpstr>
      <vt:lpstr>  MAPPING ARCHEOLOGICAL LAYERS OVER 7000 YEARS CASE STUDY OF TOPLICA DISTRICT (SERBIA) </vt:lpstr>
      <vt:lpstr> Abstract </vt:lpstr>
      <vt:lpstr> Introduction </vt:lpstr>
      <vt:lpstr>Preface </vt:lpstr>
      <vt:lpstr>Preface </vt:lpstr>
      <vt:lpstr> Position of Toplica District  </vt:lpstr>
      <vt:lpstr>  Some important archeological objects depicted on the maps  </vt:lpstr>
      <vt:lpstr>Roman thermae; Saint Procopius church </vt:lpstr>
      <vt:lpstr> GIS and geo-spatial modeling  </vt:lpstr>
      <vt:lpstr>Digital map </vt:lpstr>
      <vt:lpstr>Conclusion  </vt:lpstr>
      <vt:lpstr> Fig. 1  The map of investigated archeological and historical objects in the Toplica region for period of expeditions (2002-2006, 2009-2012), with cultural heritage cites in over than 7000 years. These objects explored and investigated across two expeditions. The main objects we divided on: Neolith settlements, Roman bath, Church, Remains of Church, Tower, Fortress, Holy places, Geo-heritage.  </vt:lpstr>
      <vt:lpstr>Fig.2 On the map we are for the first time presented by use of ordinary kriging method of interpolation archeological-historical isolines with average equal density. Maximum objects presented with value 5.0, minimum with 0.5. </vt:lpstr>
      <vt:lpstr>Fig.3 Map of Toplica District with total number of investigated and don’t instigated archeological objects. This preview present with elevation of objects, red color objects with high altitude, yellow medium, green low, and blue the lowest.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dc:creator>
  <cp:lastModifiedBy>Office2010</cp:lastModifiedBy>
  <cp:revision>78</cp:revision>
  <dcterms:created xsi:type="dcterms:W3CDTF">2016-08-26T17:48:58Z</dcterms:created>
  <dcterms:modified xsi:type="dcterms:W3CDTF">2016-09-29T08:53:20Z</dcterms:modified>
</cp:coreProperties>
</file>