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aveSubsetFonts="1">
  <p:sldMasterIdLst>
    <p:sldMasterId id="2147483684" r:id="rId2"/>
  </p:sldMasterIdLst>
  <p:notesMasterIdLst>
    <p:notesMasterId r:id="rId13"/>
  </p:notesMasterIdLst>
  <p:handoutMasterIdLst>
    <p:handoutMasterId r:id="rId14"/>
  </p:handoutMasterIdLst>
  <p:sldIdLst>
    <p:sldId id="280" r:id="rId3"/>
    <p:sldId id="269" r:id="rId4"/>
    <p:sldId id="270" r:id="rId5"/>
    <p:sldId id="271" r:id="rId6"/>
    <p:sldId id="272" r:id="rId7"/>
    <p:sldId id="273" r:id="rId8"/>
    <p:sldId id="274" r:id="rId9"/>
    <p:sldId id="281" r:id="rId10"/>
    <p:sldId id="275" r:id="rId11"/>
    <p:sldId id="282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Author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300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022" autoAdjust="0"/>
    <p:restoredTop sz="80998" autoAdjust="0"/>
  </p:normalViewPr>
  <p:slideViewPr>
    <p:cSldViewPr snapToGrid="0">
      <p:cViewPr varScale="1">
        <p:scale>
          <a:sx n="71" d="100"/>
          <a:sy n="71" d="100"/>
        </p:scale>
        <p:origin x="-1123" y="-7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-586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howGuides="1">
      <p:cViewPr varScale="1">
        <p:scale>
          <a:sx n="66" d="100"/>
          <a:sy n="66" d="100"/>
        </p:scale>
        <p:origin x="3062" y="67"/>
      </p:cViewPr>
      <p:guideLst/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1.xml"/><Relationship Id="rId16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commentAuthors" Target="commentAuthors.xml"/><Relationship Id="rId10" Type="http://schemas.openxmlformats.org/officeDocument/2006/relationships/slide" Target="slides/slide8.xml"/><Relationship Id="rId19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5CB2E47-6F41-409B-AD22-834AE1EFF186}" type="datetimeFigureOut">
              <a:rPr lang="en-US" smtClean="0"/>
              <a:pPr/>
              <a:t>9/29/2016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180BE5A-9D85-4716-9443-9D9E66ACB5E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78878266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AD6744A-403D-42A1-BFE7-61DA46EE7C6C}" type="datetimeFigureOut">
              <a:rPr lang="en-US" smtClean="0"/>
              <a:pPr/>
              <a:t>9/29/2016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1E05635-4EFD-4447-A451-86C57984FA8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2066023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E05635-4EFD-4447-A451-86C57984FA89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67394867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E05635-4EFD-4447-A451-86C57984FA89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83104407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E05635-4EFD-4447-A451-86C57984FA8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59946238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E05635-4EFD-4447-A451-86C57984FA8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71491236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E05635-4EFD-4447-A451-86C57984FA8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68265722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E05635-4EFD-4447-A451-86C57984FA8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64907250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E05635-4EFD-4447-A451-86C57984FA8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08620447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E05635-4EFD-4447-A451-86C57984FA8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5925189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 useBgFill="1">
        <p:nvSpPr>
          <p:cNvPr id="13" name="Rounded Rectangle 12"/>
          <p:cNvSpPr/>
          <p:nvPr/>
        </p:nvSpPr>
        <p:spPr>
          <a:xfrm>
            <a:off x="87084" y="69756"/>
            <a:ext cx="12017829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9/29/2016</a:t>
            </a:r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solidFill>
            <a:srgbClr val="630000"/>
          </a:solidFill>
        </p:spPr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401CF334-2D5C-4859-84A6-CA7E6E43FAE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83909" y="1449304"/>
            <a:ext cx="12028716" cy="1527349"/>
          </a:xfrm>
          <a:prstGeom prst="rect">
            <a:avLst/>
          </a:prstGeom>
          <a:solidFill>
            <a:srgbClr val="630000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10" name="Rectangle 9"/>
          <p:cNvSpPr/>
          <p:nvPr/>
        </p:nvSpPr>
        <p:spPr>
          <a:xfrm>
            <a:off x="83909" y="1396720"/>
            <a:ext cx="12028716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11" name="Rectangle 10"/>
          <p:cNvSpPr/>
          <p:nvPr/>
        </p:nvSpPr>
        <p:spPr>
          <a:xfrm>
            <a:off x="83909" y="2976649"/>
            <a:ext cx="12028716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727200" y="3200400"/>
            <a:ext cx="85344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09600" y="1505931"/>
            <a:ext cx="10972800" cy="1470025"/>
          </a:xfrm>
        </p:spPr>
        <p:txBody>
          <a:bodyPr anchor="ctr"/>
          <a:lstStyle>
            <a:lvl1pPr algn="ctr">
              <a:defRPr lang="en-US" dirty="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xmlns="" val="24006973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9/29/2016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xmlns="" val="320773646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9/29/2016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19200" y="274641"/>
            <a:ext cx="7416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42"/>
            <a:ext cx="268224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xmlns="" val="392358718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9/29/2016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solidFill>
            <a:srgbClr val="630000"/>
          </a:solidFill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/10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1219200" y="1447800"/>
            <a:ext cx="10363200" cy="4572000"/>
          </a:xfrm>
        </p:spPr>
        <p:txBody>
          <a:bodyPr vert="horz"/>
          <a:lstStyle>
            <a:lvl1pPr>
              <a:buClr>
                <a:srgbClr val="630000"/>
              </a:buClr>
              <a:defRPr/>
            </a:lvl1pPr>
          </a:lstStyle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xmlns="" val="13164394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 useBgFill="1">
        <p:nvSpPr>
          <p:cNvPr id="10" name="Rounded Rectangle 9"/>
          <p:cNvSpPr/>
          <p:nvPr/>
        </p:nvSpPr>
        <p:spPr>
          <a:xfrm>
            <a:off x="87084" y="69756"/>
            <a:ext cx="12017829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9/29/2016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066800" y="6172200"/>
            <a:ext cx="53340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 flipV="1">
            <a:off x="92550" y="2376830"/>
            <a:ext cx="12018020" cy="91440"/>
          </a:xfrm>
          <a:prstGeom prst="rect">
            <a:avLst/>
          </a:prstGeom>
          <a:solidFill>
            <a:srgbClr val="630000"/>
          </a:solidFill>
          <a:ln w="19050" cap="sq" cmpd="sng" algn="ctr">
            <a:solidFill>
              <a:srgbClr val="630000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8" name="Rectangle 7"/>
          <p:cNvSpPr/>
          <p:nvPr/>
        </p:nvSpPr>
        <p:spPr>
          <a:xfrm>
            <a:off x="92195" y="2341476"/>
            <a:ext cx="12018375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9" name="Rectangle 8"/>
          <p:cNvSpPr/>
          <p:nvPr/>
        </p:nvSpPr>
        <p:spPr>
          <a:xfrm>
            <a:off x="91075" y="2468880"/>
            <a:ext cx="12019495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95072" y="6208776"/>
            <a:ext cx="609600" cy="457200"/>
          </a:xfrm>
          <a:solidFill>
            <a:srgbClr val="630000"/>
          </a:solidFill>
        </p:spPr>
        <p:txBody>
          <a:bodyPr/>
          <a:lstStyle/>
          <a:p>
            <a:fld id="{401CF334-2D5C-4859-84A6-CA7E6E43FAE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547938"/>
            <a:ext cx="103632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952501"/>
            <a:ext cx="103632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xmlns="" val="29082267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9/29/2016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578600" y="1447800"/>
            <a:ext cx="499872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1219200" y="1447800"/>
            <a:ext cx="499872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xmlns="" val="36584938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9/29/2016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6604000" y="2247900"/>
            <a:ext cx="49784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6604000" y="1447800"/>
            <a:ext cx="49784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1219200" y="2247900"/>
            <a:ext cx="49784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9200" y="1447800"/>
            <a:ext cx="49784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73050"/>
            <a:ext cx="103632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xmlns="" val="91127435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9/29/2016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xmlns="" val="16130747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9/29/2016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71155760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 useBgFill="1">
        <p:nvSpPr>
          <p:cNvPr id="9" name="Rounded Rectangle 8"/>
          <p:cNvSpPr/>
          <p:nvPr/>
        </p:nvSpPr>
        <p:spPr>
          <a:xfrm>
            <a:off x="85344" y="69755"/>
            <a:ext cx="12017829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9/29/2016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3962400" y="1600200"/>
            <a:ext cx="7620000" cy="44958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1219200" y="1600200"/>
            <a:ext cx="2540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73050"/>
            <a:ext cx="103632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xmlns="" val="356626956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9/29/2016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219200" y="6172200"/>
            <a:ext cx="5181600" cy="4572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95072" y="6208776"/>
            <a:ext cx="609600" cy="457200"/>
          </a:xfrm>
        </p:spPr>
        <p:txBody>
          <a:bodyPr/>
          <a:lstStyle/>
          <a:p>
            <a:fld id="{401CF334-2D5C-4859-84A6-CA7E6E43FAE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 flipV="1">
            <a:off x="91076" y="4683555"/>
            <a:ext cx="1200912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12" name="Rectangle 11"/>
          <p:cNvSpPr/>
          <p:nvPr/>
        </p:nvSpPr>
        <p:spPr>
          <a:xfrm>
            <a:off x="91345" y="4650475"/>
            <a:ext cx="12008852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13" name="Rectangle 12"/>
          <p:cNvSpPr/>
          <p:nvPr/>
        </p:nvSpPr>
        <p:spPr>
          <a:xfrm>
            <a:off x="91348" y="4773225"/>
            <a:ext cx="12008849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19200" y="5445825"/>
            <a:ext cx="97536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4900550"/>
            <a:ext cx="97536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91078" y="66676"/>
            <a:ext cx="12002497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xmlns="" val="37265774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gray"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 useBgFill="1">
        <p:nvSpPr>
          <p:cNvPr id="8" name="Rounded Rectangle 7"/>
          <p:cNvSpPr/>
          <p:nvPr/>
        </p:nvSpPr>
        <p:spPr>
          <a:xfrm>
            <a:off x="85344" y="69755"/>
            <a:ext cx="12017829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8229600" y="6191250"/>
            <a:ext cx="33020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9/29/2016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1219200" y="6172200"/>
            <a:ext cx="52832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95072" y="6210300"/>
            <a:ext cx="6096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401CF334-2D5C-4859-84A6-CA7E6E43FAE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1219200" y="1447800"/>
            <a:ext cx="103632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1219200" y="274638"/>
            <a:ext cx="103632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xmlns="" val="39309707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hdr="0" ftr="0"/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spomenicikulture.mi.sanu.ac.rs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title 3"/>
          <p:cNvSpPr>
            <a:spLocks noGrp="1"/>
          </p:cNvSpPr>
          <p:nvPr>
            <p:ph type="subTitle" idx="1"/>
          </p:nvPr>
        </p:nvSpPr>
        <p:spPr>
          <a:xfrm>
            <a:off x="1727200" y="3200400"/>
            <a:ext cx="8534400" cy="1740878"/>
          </a:xfrm>
        </p:spPr>
        <p:txBody>
          <a:bodyPr>
            <a:normAutofit fontScale="85000" lnSpcReduction="20000"/>
          </a:bodyPr>
          <a:lstStyle/>
          <a:p>
            <a:endParaRPr lang="en-US" dirty="0" smtClean="0"/>
          </a:p>
          <a:p>
            <a:r>
              <a:rPr lang="en-US" dirty="0" smtClean="0"/>
              <a:t> </a:t>
            </a:r>
            <a:r>
              <a:rPr lang="sr-Cyrl-RS" b="1" dirty="0"/>
              <a:t>Александра </a:t>
            </a:r>
            <a:r>
              <a:rPr lang="sr-Cyrl-RS" b="1" dirty="0" smtClean="0"/>
              <a:t>Арсић</a:t>
            </a:r>
            <a:r>
              <a:rPr lang="en-US" b="1" dirty="0" smtClean="0"/>
              <a:t>, </a:t>
            </a:r>
            <a:r>
              <a:rPr lang="sr-Cyrl-RS" b="1" dirty="0" smtClean="0"/>
              <a:t>Марија </a:t>
            </a:r>
            <a:r>
              <a:rPr lang="sr-Cyrl-RS" b="1" dirty="0"/>
              <a:t>Шеган</a:t>
            </a:r>
            <a:endParaRPr lang="en-US" dirty="0"/>
          </a:p>
          <a:p>
            <a:r>
              <a:rPr lang="sr-Cyrl-RS" b="1" dirty="0"/>
              <a:t>Бојан </a:t>
            </a:r>
            <a:r>
              <a:rPr lang="sr-Cyrl-RS" b="1" dirty="0" smtClean="0"/>
              <a:t>Маринковић</a:t>
            </a:r>
            <a:r>
              <a:rPr lang="en-US" b="1" dirty="0" smtClean="0"/>
              <a:t>, </a:t>
            </a:r>
            <a:r>
              <a:rPr lang="sr-Cyrl-RS" b="1" dirty="0" smtClean="0"/>
              <a:t>Зоран </a:t>
            </a:r>
            <a:r>
              <a:rPr lang="sr-Cyrl-RS" b="1" dirty="0"/>
              <a:t>Огњановић</a:t>
            </a:r>
            <a:endParaRPr lang="en-US" dirty="0"/>
          </a:p>
          <a:p>
            <a:r>
              <a:rPr lang="sr-Cyrl-RS" dirty="0"/>
              <a:t>Математички </a:t>
            </a:r>
            <a:r>
              <a:rPr lang="sr-Cyrl-RS" dirty="0" smtClean="0"/>
              <a:t>институт </a:t>
            </a:r>
            <a:r>
              <a:rPr lang="sr-Cyrl-RS" dirty="0"/>
              <a:t>САНУ</a:t>
            </a:r>
            <a:endParaRPr lang="en-US" dirty="0"/>
          </a:p>
          <a:p>
            <a:r>
              <a:rPr lang="sr-Cyrl-RS" dirty="0"/>
              <a:t>Београд</a:t>
            </a:r>
            <a:r>
              <a:rPr lang="sr-Latn-RS" dirty="0"/>
              <a:t>, </a:t>
            </a:r>
            <a:r>
              <a:rPr lang="sr-Cyrl-RS" dirty="0"/>
              <a:t>Србија</a:t>
            </a:r>
            <a:endParaRPr lang="en-US" dirty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sr-Cyrl-RS" b="1" dirty="0"/>
              <a:t>ПРЕДЛОГ ФОРМАТА МЕТАДАПОДАКА ЗА ОПИС НЕПОКРЕТНИХ КУЛТУРНИХ ДОБАРА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868876" y="4865729"/>
            <a:ext cx="1713524" cy="16409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56607354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>
          <a:xfrm>
            <a:off x="963084" y="2547938"/>
            <a:ext cx="10363200" cy="1619616"/>
          </a:xfrm>
        </p:spPr>
        <p:txBody>
          <a:bodyPr>
            <a:normAutofit fontScale="85000" lnSpcReduction="20000"/>
          </a:bodyPr>
          <a:lstStyle/>
          <a:p>
            <a:pPr algn="ctr"/>
            <a:endParaRPr lang="sr-Latn-RS" dirty="0" smtClean="0"/>
          </a:p>
          <a:p>
            <a:pPr algn="ctr"/>
            <a:r>
              <a:rPr lang="en-US" dirty="0" err="1" smtClean="0"/>
              <a:t>aleksandra</a:t>
            </a:r>
            <a:r>
              <a:rPr lang="en-US" dirty="0"/>
              <a:t>@ mi.sanu.ac.rs</a:t>
            </a:r>
          </a:p>
          <a:p>
            <a:pPr algn="ctr"/>
            <a:r>
              <a:rPr lang="en-US" dirty="0"/>
              <a:t>msegan@mi.sanu.ac.rs</a:t>
            </a:r>
          </a:p>
          <a:p>
            <a:pPr algn="ctr"/>
            <a:r>
              <a:rPr lang="en-US" dirty="0"/>
              <a:t>bojanm@mi.sanu.ac.rs</a:t>
            </a:r>
          </a:p>
          <a:p>
            <a:pPr algn="ctr"/>
            <a:r>
              <a:rPr lang="en-US" dirty="0"/>
              <a:t>zorano@mi.sanu.ac.rs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sr-Cyrl-RS" sz="4400" dirty="0" smtClean="0"/>
              <a:t>Хвала на пажњи!</a:t>
            </a:r>
            <a:endParaRPr lang="en-US" sz="4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14217" y="443034"/>
            <a:ext cx="1498600" cy="14351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214339" y="3295772"/>
            <a:ext cx="1713089" cy="2864286"/>
          </a:xfrm>
          <a:prstGeom prst="rect">
            <a:avLst/>
          </a:prstGeom>
        </p:spPr>
      </p:pic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9/29/2016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sr-Latn-RS" dirty="0" smtClean="0"/>
              <a:t>10/</a:t>
            </a:r>
            <a:fld id="{401CF334-2D5C-4859-84A6-CA7E6E43FAEB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77140411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endParaRPr lang="sr-Cyrl-RS" dirty="0" smtClean="0"/>
          </a:p>
          <a:p>
            <a:r>
              <a:rPr lang="sr-Cyrl-RS" dirty="0" smtClean="0"/>
              <a:t>До сада: два предлога формата метаподатака</a:t>
            </a:r>
          </a:p>
          <a:p>
            <a:pPr lvl="1"/>
            <a:r>
              <a:rPr lang="sr-Cyrl-RS" dirty="0"/>
              <a:t>Покретна </a:t>
            </a:r>
            <a:r>
              <a:rPr lang="sr-Cyrl-RS" dirty="0" smtClean="0"/>
              <a:t>култ</a:t>
            </a:r>
            <a:r>
              <a:rPr lang="sr-Cyrl-RS" dirty="0"/>
              <a:t>у</a:t>
            </a:r>
            <a:r>
              <a:rPr lang="sr-Cyrl-RS" dirty="0" smtClean="0"/>
              <a:t>рна </a:t>
            </a:r>
            <a:r>
              <a:rPr lang="sr-Cyrl-RS" dirty="0"/>
              <a:t>добра</a:t>
            </a:r>
          </a:p>
          <a:p>
            <a:pPr lvl="1"/>
            <a:r>
              <a:rPr lang="sr-Cyrl-RS" dirty="0" smtClean="0"/>
              <a:t>Колекције</a:t>
            </a:r>
          </a:p>
          <a:p>
            <a:pPr lvl="1"/>
            <a:endParaRPr lang="sr-Cyrl-RS" dirty="0" smtClean="0"/>
          </a:p>
          <a:p>
            <a:r>
              <a:rPr lang="sr-Cyrl-RS" dirty="0" smtClean="0"/>
              <a:t>Предлог формата метаподатака за непокретна културна добра</a:t>
            </a:r>
          </a:p>
          <a:p>
            <a:pPr lvl="1"/>
            <a:r>
              <a:rPr lang="sr-Cyrl-RS" dirty="0" smtClean="0"/>
              <a:t>Правилник о подацима који се уписују у регистар и централни регистар</a:t>
            </a:r>
          </a:p>
          <a:p>
            <a:pPr lvl="1"/>
            <a:r>
              <a:rPr lang="sr-Cyrl-RS" dirty="0" smtClean="0"/>
              <a:t>Евиденциони лист Правилинка о вођењу евиденција о непокретностима са заштитом</a:t>
            </a:r>
            <a:endParaRPr lang="sr-Cyrl-RS" dirty="0"/>
          </a:p>
          <a:p>
            <a:pPr lvl="1"/>
            <a:r>
              <a:rPr lang="sr-Cyrl-CS" dirty="0" smtClean="0">
                <a:solidFill>
                  <a:srgbClr val="FF0000"/>
                </a:solidFill>
                <a:hlinkClick r:id="rId3"/>
              </a:rPr>
              <a:t>http</a:t>
            </a:r>
            <a:r>
              <a:rPr lang="sr-Cyrl-CS" dirty="0">
                <a:solidFill>
                  <a:srgbClr val="FF0000"/>
                </a:solidFill>
                <a:hlinkClick r:id="rId3"/>
              </a:rPr>
              <a:t>://spomenicikulture.mi.sanu.ac.rs</a:t>
            </a:r>
            <a:r>
              <a:rPr lang="sr-Cyrl-CS" dirty="0" smtClean="0">
                <a:solidFill>
                  <a:srgbClr val="FF0000"/>
                </a:solidFill>
                <a:hlinkClick r:id="rId3"/>
              </a:rPr>
              <a:t>/</a:t>
            </a:r>
            <a:endParaRPr lang="sr-Cyrl-CS" dirty="0" smtClean="0">
              <a:solidFill>
                <a:srgbClr val="FF0000"/>
              </a:solidFill>
            </a:endParaRPr>
          </a:p>
          <a:p>
            <a:endParaRPr lang="sr-Cyrl-CS" dirty="0" smtClean="0">
              <a:solidFill>
                <a:srgbClr val="FF0000"/>
              </a:solidFill>
            </a:endParaRPr>
          </a:p>
          <a:p>
            <a:r>
              <a:rPr lang="sr-Cyrl-RS" dirty="0"/>
              <a:t>Сербиа </a:t>
            </a:r>
            <a:r>
              <a:rPr lang="sr-Cyrl-RS" dirty="0" smtClean="0"/>
              <a:t>форум</a:t>
            </a:r>
          </a:p>
          <a:p>
            <a:endParaRPr lang="sr-Cyrl-RS" dirty="0"/>
          </a:p>
          <a:p>
            <a:endParaRPr lang="sr-Cyrl-R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МОТИВАЦИЈА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9/29/2016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sr-Latn-RS" dirty="0" smtClean="0"/>
              <a:t>2</a:t>
            </a:r>
            <a:r>
              <a:rPr lang="en-US" dirty="0" smtClean="0"/>
              <a:t>/10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72785284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sz="quarter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04672" y="230182"/>
            <a:ext cx="10913888" cy="5980118"/>
          </a:xfrm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9/29/2016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sr-Latn-RS" dirty="0" smtClean="0"/>
              <a:t>3</a:t>
            </a:r>
            <a:r>
              <a:rPr lang="en-US" dirty="0" smtClean="0"/>
              <a:t>/10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0889591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sz="quarter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50857" y="137392"/>
            <a:ext cx="9385613" cy="6405484"/>
          </a:xfrm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9/29/2016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sr-Latn-RS" dirty="0" smtClean="0"/>
              <a:t>4</a:t>
            </a:r>
            <a:r>
              <a:rPr lang="en-US" dirty="0" smtClean="0"/>
              <a:t>/10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072606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sz="quarter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98105" y="1295180"/>
            <a:ext cx="9932728" cy="5372320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МОДЕЛ ПОСТОЈЕЋЕ БАЗЕ ПОДАТАК</a:t>
            </a:r>
            <a:r>
              <a:rPr lang="sr-Latn-RS" dirty="0" smtClean="0"/>
              <a:t>A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9/29/2016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sr-Latn-RS" dirty="0" smtClean="0"/>
              <a:t>5</a:t>
            </a:r>
            <a:r>
              <a:rPr lang="en-US" dirty="0" smtClean="0"/>
              <a:t>/10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86725587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>
          <a:xfrm>
            <a:off x="1219200" y="1447800"/>
            <a:ext cx="4284785" cy="4572000"/>
          </a:xfrm>
        </p:spPr>
        <p:txBody>
          <a:bodyPr/>
          <a:lstStyle/>
          <a:p>
            <a:r>
              <a:rPr lang="sr-Cyrl-RS" dirty="0" smtClean="0"/>
              <a:t>Постојећа </a:t>
            </a:r>
            <a:r>
              <a:rPr lang="en-US" dirty="0" smtClean="0"/>
              <a:t>SQL </a:t>
            </a:r>
            <a:r>
              <a:rPr lang="sr-Cyrl-RS" dirty="0" smtClean="0"/>
              <a:t>база</a:t>
            </a:r>
          </a:p>
          <a:p>
            <a:endParaRPr lang="sr-Cyrl-RS" dirty="0" smtClean="0"/>
          </a:p>
          <a:p>
            <a:r>
              <a:rPr lang="sr-Cyrl-RS" dirty="0" smtClean="0"/>
              <a:t>Нова </a:t>
            </a:r>
            <a:r>
              <a:rPr lang="en-US" dirty="0" err="1" smtClean="0"/>
              <a:t>eXist</a:t>
            </a:r>
            <a:r>
              <a:rPr lang="en-US" smtClean="0"/>
              <a:t> db</a:t>
            </a:r>
            <a:r>
              <a:rPr lang="en-US" dirty="0" smtClean="0"/>
              <a:t> </a:t>
            </a:r>
            <a:r>
              <a:rPr lang="sr-Cyrl-RS" dirty="0" smtClean="0"/>
              <a:t>база</a:t>
            </a:r>
          </a:p>
          <a:p>
            <a:endParaRPr lang="en-US" dirty="0" smtClean="0"/>
          </a:p>
          <a:p>
            <a:r>
              <a:rPr lang="en-US" dirty="0" smtClean="0"/>
              <a:t>Java </a:t>
            </a:r>
            <a:r>
              <a:rPr lang="sr-Cyrl-RS" dirty="0" smtClean="0"/>
              <a:t>програм</a:t>
            </a:r>
            <a:r>
              <a:rPr lang="en-US" dirty="0" smtClean="0"/>
              <a:t> </a:t>
            </a:r>
            <a:r>
              <a:rPr lang="sr-Cyrl-RS" dirty="0" smtClean="0"/>
              <a:t>за трансформацију података</a:t>
            </a:r>
          </a:p>
          <a:p>
            <a:endParaRPr lang="sr-Cyrl-RS" dirty="0" smtClean="0"/>
          </a:p>
          <a:p>
            <a:r>
              <a:rPr lang="sr-Cyrl-RS" dirty="0"/>
              <a:t>В</a:t>
            </a:r>
            <a:r>
              <a:rPr lang="sr-Cyrl-RS" dirty="0" smtClean="0"/>
              <a:t>алидација</a:t>
            </a:r>
          </a:p>
          <a:p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ТРАНСФОРМАЦИ</a:t>
            </a:r>
            <a:r>
              <a:rPr lang="sr-Latn-RS" dirty="0"/>
              <a:t>J</a:t>
            </a:r>
            <a:r>
              <a:rPr lang="sr-Cyrl-RS" dirty="0" smtClean="0"/>
              <a:t>Е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9/29/2016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sr-Latn-RS" dirty="0" smtClean="0"/>
              <a:t>6</a:t>
            </a:r>
            <a:r>
              <a:rPr lang="en-US" dirty="0" smtClean="0"/>
              <a:t>/10</a:t>
            </a:r>
            <a:endParaRPr lang="en-US" dirty="0"/>
          </a:p>
        </p:txBody>
      </p:sp>
      <p:graphicFrame>
        <p:nvGraphicFramePr>
          <p:cNvPr id="6" name="Content Placeholder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2714676800"/>
              </p:ext>
            </p:extLst>
          </p:nvPr>
        </p:nvGraphicFramePr>
        <p:xfrm>
          <a:off x="5570415" y="1432303"/>
          <a:ext cx="5961185" cy="439139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08368"/>
                <a:gridCol w="2496624"/>
                <a:gridCol w="2756193"/>
              </a:tblGrid>
              <a:tr h="22884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Latn-RS" sz="1400" dirty="0">
                          <a:effectLst/>
                        </a:rPr>
                        <a:t> 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63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Latn-RS" sz="1400" dirty="0">
                          <a:effectLst/>
                        </a:rPr>
                        <a:t>SQL tabela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63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Latn-RS" sz="1400" dirty="0">
                          <a:effectLst/>
                        </a:rPr>
                        <a:t>Element šeme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630000"/>
                    </a:solidFill>
                  </a:tcPr>
                </a:tc>
              </a:tr>
              <a:tr h="22884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Latn-RS" sz="1400" dirty="0">
                          <a:effectLst/>
                        </a:rPr>
                        <a:t>1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63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Latn-RS" sz="1400" dirty="0">
                          <a:effectLst/>
                        </a:rPr>
                        <a:t>Person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Latn-RS" sz="1400">
                          <a:effectLst/>
                        </a:rPr>
                        <a:t>person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2"/>
                    </a:solidFill>
                  </a:tcPr>
                </a:tc>
              </a:tr>
              <a:tr h="22884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Latn-RS" sz="1400" dirty="0">
                          <a:effectLst/>
                        </a:rPr>
                        <a:t>2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63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Latn-RS" sz="1400" dirty="0">
                          <a:effectLst/>
                        </a:rPr>
                        <a:t>Object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Latn-RS" sz="1400">
                          <a:effectLst/>
                        </a:rPr>
                        <a:t>digitizedObject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2"/>
                    </a:solidFill>
                  </a:tcPr>
                </a:tc>
              </a:tr>
              <a:tr h="22884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Latn-RS" sz="1400" dirty="0">
                          <a:effectLst/>
                        </a:rPr>
                        <a:t>3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63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Latn-RS" sz="1400">
                          <a:effectLst/>
                        </a:rPr>
                        <a:t>Objectcreator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Latn-RS" sz="1400">
                          <a:effectLst/>
                        </a:rPr>
                        <a:t>digitizedObject: creator*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2"/>
                    </a:solidFill>
                  </a:tcPr>
                </a:tc>
              </a:tr>
              <a:tr h="22884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Latn-RS" sz="1400" dirty="0">
                          <a:effectLst/>
                        </a:rPr>
                        <a:t>4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63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Latn-RS" sz="1400" dirty="0">
                          <a:effectLst/>
                        </a:rPr>
                        <a:t>Document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Latn-RS" sz="1400">
                          <a:effectLst/>
                        </a:rPr>
                        <a:t>digitalDocument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2"/>
                    </a:solidFill>
                  </a:tcPr>
                </a:tc>
              </a:tr>
              <a:tr h="27218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Latn-RS" sz="1400" dirty="0">
                          <a:effectLst/>
                        </a:rPr>
                        <a:t>5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63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Latn-RS" sz="1400" dirty="0">
                          <a:effectLst/>
                        </a:rPr>
                        <a:t>Objectdocument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Latn-RS" sz="1400" dirty="0">
                          <a:effectLst/>
                        </a:rPr>
                        <a:t>digitalDocument:relatedObject*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2"/>
                    </a:solidFill>
                  </a:tcPr>
                </a:tc>
              </a:tr>
              <a:tr h="22884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Latn-RS" sz="1400" dirty="0">
                          <a:effectLst/>
                        </a:rPr>
                        <a:t>6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63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Latn-RS" sz="1400" dirty="0">
                          <a:effectLst/>
                        </a:rPr>
                        <a:t>Spomenik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Latn-RS" sz="1400">
                          <a:effectLst/>
                        </a:rPr>
                        <a:t>monument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2"/>
                    </a:solidFill>
                  </a:tcPr>
                </a:tc>
              </a:tr>
              <a:tr h="22884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Latn-RS" sz="1400" dirty="0">
                          <a:effectLst/>
                        </a:rPr>
                        <a:t>7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63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Latn-RS" sz="1400" dirty="0">
                          <a:effectLst/>
                        </a:rPr>
                        <a:t>Koordinate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Latn-RS" sz="1400">
                          <a:effectLst/>
                        </a:rPr>
                        <a:t>monument:coordinates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2"/>
                    </a:solidFill>
                  </a:tcPr>
                </a:tc>
              </a:tr>
              <a:tr h="22884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Latn-RS" sz="1400" dirty="0">
                          <a:effectLst/>
                        </a:rPr>
                        <a:t>8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63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Latn-RS" sz="1400">
                          <a:effectLst/>
                        </a:rPr>
                        <a:t>Spomenikperson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Latn-RS" sz="1400">
                          <a:effectLst/>
                        </a:rPr>
                        <a:t>monument:creator*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2"/>
                    </a:solidFill>
                  </a:tcPr>
                </a:tc>
              </a:tr>
              <a:tr h="22884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Latn-RS" sz="1400">
                          <a:effectLst/>
                        </a:rPr>
                        <a:t>9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63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Latn-RS" sz="1400">
                          <a:effectLst/>
                        </a:rPr>
                        <a:t>Documentplacemnet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2"/>
                    </a:solidFill>
                  </a:tcPr>
                </a:tc>
                <a:tc rowSpan="10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Latn-RS" sz="1400" dirty="0">
                          <a:effectLst/>
                        </a:rPr>
                        <a:t> </a:t>
                      </a:r>
                      <a:endParaRPr lang="en-US" sz="1400" dirty="0">
                        <a:effectLst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Latn-RS" sz="1400" dirty="0">
                          <a:effectLst/>
                        </a:rPr>
                        <a:t> </a:t>
                      </a:r>
                      <a:endParaRPr lang="en-US" sz="1400" dirty="0">
                        <a:effectLst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Latn-RS" sz="1400" dirty="0">
                          <a:effectLst/>
                        </a:rPr>
                        <a:t> </a:t>
                      </a:r>
                      <a:endParaRPr lang="en-US" sz="1400" dirty="0">
                        <a:effectLst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Latn-RS" sz="1400" dirty="0">
                          <a:effectLst/>
                        </a:rPr>
                        <a:t> </a:t>
                      </a:r>
                      <a:endParaRPr lang="en-US" sz="1400" dirty="0">
                        <a:effectLst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Latn-RS" sz="1400" dirty="0">
                          <a:effectLst/>
                        </a:rPr>
                        <a:t>Controled Terms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2"/>
                    </a:solidFill>
                  </a:tcPr>
                </a:tc>
              </a:tr>
              <a:tr h="22884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Latn-RS" sz="1400" dirty="0">
                          <a:effectLst/>
                        </a:rPr>
                        <a:t>10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63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Latn-RS" sz="1400" dirty="0">
                          <a:effectLst/>
                        </a:rPr>
                        <a:t>Documentcategory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2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2884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Latn-RS" sz="1400" dirty="0">
                          <a:effectLst/>
                        </a:rPr>
                        <a:t>11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63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Latn-RS" sz="1400" dirty="0">
                          <a:effectLst/>
                        </a:rPr>
                        <a:t>Documentsubcategory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2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2884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Latn-RS" sz="1400">
                          <a:effectLst/>
                        </a:rPr>
                        <a:t>12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63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Latn-RS" sz="1400" dirty="0">
                          <a:effectLst/>
                        </a:rPr>
                        <a:t>Period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2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2884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Latn-RS" sz="1400" dirty="0">
                          <a:effectLst/>
                        </a:rPr>
                        <a:t>13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63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Latn-RS" sz="1400" dirty="0">
                          <a:effectLst/>
                        </a:rPr>
                        <a:t>Skolagradnje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2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2884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Latn-RS" sz="1400" dirty="0">
                          <a:effectLst/>
                        </a:rPr>
                        <a:t>14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63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Latn-RS" sz="1400" dirty="0">
                          <a:effectLst/>
                        </a:rPr>
                        <a:t>Kategorija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2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2884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Latn-RS" sz="1400" dirty="0">
                          <a:effectLst/>
                        </a:rPr>
                        <a:t>15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63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Latn-RS" sz="1400" dirty="0">
                          <a:effectLst/>
                        </a:rPr>
                        <a:t>Tip_spomenika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2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2884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Latn-RS" sz="1400" dirty="0">
                          <a:effectLst/>
                        </a:rPr>
                        <a:t>16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63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Latn-RS" sz="1400" dirty="0">
                          <a:effectLst/>
                        </a:rPr>
                        <a:t>Vrsta_spomenika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2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2884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Latn-RS" sz="1400" dirty="0">
                          <a:effectLst/>
                        </a:rPr>
                        <a:t>17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63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Latn-RS" sz="1400" dirty="0">
                          <a:effectLst/>
                        </a:rPr>
                        <a:t>Opstina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2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2884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Latn-RS" sz="1400" dirty="0">
                          <a:effectLst/>
                        </a:rPr>
                        <a:t>18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63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Latn-RS" sz="1400" dirty="0">
                          <a:effectLst/>
                        </a:rPr>
                        <a:t>Okrug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2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34481002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sz="quarter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272745" y="1143001"/>
            <a:ext cx="8256109" cy="5527504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НОВИ ИЗГЛЕД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9/29/2016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sr-Latn-RS" dirty="0" smtClean="0"/>
              <a:t>7</a:t>
            </a:r>
            <a:r>
              <a:rPr lang="en-US" dirty="0" smtClean="0"/>
              <a:t>/10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42101286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НОВИ ИЗГЛЕД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quarter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275684" y="1280747"/>
            <a:ext cx="7863372" cy="5264564"/>
          </a:xfrm>
        </p:spPr>
      </p:pic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9/29/2016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sr-Latn-RS" dirty="0" smtClean="0"/>
              <a:t>8</a:t>
            </a:r>
            <a:r>
              <a:rPr lang="en-US" dirty="0" smtClean="0"/>
              <a:t>/10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41877656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sr-Cyrl-RS" dirty="0" smtClean="0"/>
              <a:t>Побољшање функционалности</a:t>
            </a:r>
          </a:p>
          <a:p>
            <a:endParaRPr lang="sr-Cyrl-RS" dirty="0" smtClean="0"/>
          </a:p>
          <a:p>
            <a:r>
              <a:rPr lang="sr-Cyrl-RS" dirty="0" smtClean="0"/>
              <a:t>Графички интерфејс</a:t>
            </a:r>
            <a:endParaRPr lang="en-US" dirty="0" smtClean="0"/>
          </a:p>
          <a:p>
            <a:endParaRPr lang="en-US" dirty="0"/>
          </a:p>
          <a:p>
            <a:r>
              <a:rPr lang="sr-Cyrl-RS" smtClean="0"/>
              <a:t>Садржај прилагодив различитим резолуцијама екрана</a:t>
            </a:r>
            <a:endParaRPr lang="sr-Cyrl-RS" dirty="0" smtClean="0"/>
          </a:p>
          <a:p>
            <a:endParaRPr lang="sr-Cyrl-RS" dirty="0" smtClean="0"/>
          </a:p>
          <a:p>
            <a:r>
              <a:rPr lang="sr-Cyrl-RS" dirty="0" smtClean="0"/>
              <a:t>Објављивање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Даљи рад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9/29/2016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sr-Latn-RS" dirty="0" smtClean="0"/>
              <a:t>9</a:t>
            </a:r>
            <a:r>
              <a:rPr lang="en-US" dirty="0" smtClean="0"/>
              <a:t>/10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697637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usiness plan presentation">
  <a:themeElements>
    <a:clrScheme name="Equity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Cambria-Calibri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>
    <a:spDef>
      <a:spPr/>
      <a:bodyPr rtlCol="0" anchor="ctr"/>
      <a:lstStyle>
        <a:defPPr algn="ctr">
          <a:defRPr dirty="0"/>
        </a:defPPr>
      </a:lstStyle>
      <a:style>
        <a:lnRef idx="1">
          <a:schemeClr val="accent1"/>
        </a:lnRef>
        <a:fillRef idx="2">
          <a:schemeClr val="accent1"/>
        </a:fillRef>
        <a:effectRef idx="1">
          <a:schemeClr val="accent1"/>
        </a:effectRef>
        <a:fontRef idx="minor">
          <a:schemeClr val="dk1"/>
        </a:fontRef>
      </a:style>
    </a:spDef>
    <a:lnDef>
      <a:spPr/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  <a:ln>
          <a:solidFill>
            <a:schemeClr val="bg2"/>
          </a:solidFill>
        </a:ln>
      </a:spPr>
      <a:bodyPr wrap="square" rtlCol="0" anchor="ctr" anchorCtr="1">
        <a:spAutoFit/>
      </a:bodyPr>
      <a:lstStyle>
        <a:defPPr>
          <a:defRPr dirty="0"/>
        </a:defPPr>
      </a:lstStyle>
    </a:txDef>
  </a:objectDefaults>
  <a:extraClrSchemeLst/>
  <a:extLst>
    <a:ext uri="{05A4C25C-085E-4340-85A3-A5531E510DB2}">
      <thm15:themeFamily xmlns:thm15="http://schemas.microsoft.com/office/thememl/2012/main" xmlns="" name="Business plan presentation" id="{3E9F0E27-4B3B-4D32-ACE0-136FB2759A95}" vid="{A4BCEBB7-3AD0-460E-BECB-303D18741B6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range Red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Cambria-Calibri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B656D85F-F071-4918-8CFE-64DCC814D497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Business plan presentation</Template>
  <TotalTime>0</TotalTime>
  <Words>206</Words>
  <Application>Microsoft Office PowerPoint</Application>
  <PresentationFormat>Custom</PresentationFormat>
  <Paragraphs>121</Paragraphs>
  <Slides>10</Slides>
  <Notes>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Business plan presentation</vt:lpstr>
      <vt:lpstr>ПРЕДЛОГ ФОРМАТА МЕТАДАПОДАКА ЗА ОПИС НЕПОКРЕТНИХ КУЛТУРНИХ ДОБАРА</vt:lpstr>
      <vt:lpstr>МОТИВАЦИЈА</vt:lpstr>
      <vt:lpstr>Slide 3</vt:lpstr>
      <vt:lpstr>Slide 4</vt:lpstr>
      <vt:lpstr>МОДЕЛ ПОСТОЈЕЋЕ БАЗЕ ПОДАТАКA</vt:lpstr>
      <vt:lpstr>ТРАНСФОРМАЦИJЕ</vt:lpstr>
      <vt:lpstr>НОВИ ИЗГЛЕД</vt:lpstr>
      <vt:lpstr>НОВИ ИЗГЛЕД</vt:lpstr>
      <vt:lpstr>Даљи рад</vt:lpstr>
      <vt:lpstr>Хвала на пажњи!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cp:lastModifiedBy/>
  <cp:revision>1</cp:revision>
  <dcterms:created xsi:type="dcterms:W3CDTF">2016-09-28T06:55:31Z</dcterms:created>
  <dcterms:modified xsi:type="dcterms:W3CDTF">2016-09-29T15:55:20Z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TC034606629991</vt:lpwstr>
  </property>
</Properties>
</file>